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6"/>
  </p:notesMasterIdLst>
  <p:handoutMasterIdLst>
    <p:handoutMasterId r:id="rId47"/>
  </p:handoutMasterIdLst>
  <p:sldIdLst>
    <p:sldId id="256" r:id="rId2"/>
    <p:sldId id="348" r:id="rId3"/>
    <p:sldId id="345" r:id="rId4"/>
    <p:sldId id="436" r:id="rId5"/>
    <p:sldId id="398" r:id="rId6"/>
    <p:sldId id="399" r:id="rId7"/>
    <p:sldId id="400" r:id="rId8"/>
    <p:sldId id="404" r:id="rId9"/>
    <p:sldId id="406" r:id="rId10"/>
    <p:sldId id="409" r:id="rId11"/>
    <p:sldId id="446" r:id="rId12"/>
    <p:sldId id="419" r:id="rId13"/>
    <p:sldId id="408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20" r:id="rId23"/>
    <p:sldId id="421" r:id="rId24"/>
    <p:sldId id="422" r:id="rId25"/>
    <p:sldId id="423" r:id="rId26"/>
    <p:sldId id="424" r:id="rId27"/>
    <p:sldId id="426" r:id="rId28"/>
    <p:sldId id="425" r:id="rId29"/>
    <p:sldId id="427" r:id="rId30"/>
    <p:sldId id="429" r:id="rId31"/>
    <p:sldId id="430" r:id="rId32"/>
    <p:sldId id="433" r:id="rId33"/>
    <p:sldId id="434" r:id="rId34"/>
    <p:sldId id="435" r:id="rId35"/>
    <p:sldId id="440" r:id="rId36"/>
    <p:sldId id="437" r:id="rId37"/>
    <p:sldId id="439" r:id="rId38"/>
    <p:sldId id="438" r:id="rId39"/>
    <p:sldId id="366" r:id="rId40"/>
    <p:sldId id="441" r:id="rId41"/>
    <p:sldId id="442" r:id="rId42"/>
    <p:sldId id="443" r:id="rId43"/>
    <p:sldId id="445" r:id="rId44"/>
    <p:sldId id="444" r:id="rId45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48"/>
      <p:bold r:id="rId49"/>
      <p:italic r:id="rId50"/>
    </p:embeddedFont>
    <p:embeddedFont>
      <p:font typeface="Freestyle Script" panose="030804020302050B0404" pitchFamily="66" charset="0"/>
      <p:regular r:id="rId51"/>
    </p:embeddedFont>
    <p:embeddedFont>
      <p:font typeface="IRANSansWebFaNum" panose="020B0506030804020204" pitchFamily="34" charset="-78"/>
      <p:regular r:id="rId52"/>
    </p:embeddedFont>
    <p:embeddedFont>
      <p:font typeface="Leelawadee" panose="020B0502040204020203" pitchFamily="34" charset="-34"/>
      <p:regular r:id="rId53"/>
      <p:bold r:id="rId54"/>
    </p:embeddedFont>
    <p:embeddedFont>
      <p:font typeface="Lucida Sans" panose="020B0602030504020204" pitchFamily="34" charset="0"/>
      <p:regular r:id="rId55"/>
      <p:bold r:id="rId56"/>
      <p:italic r:id="rId57"/>
      <p:boldItalic r:id="rId58"/>
    </p:embeddedFont>
    <p:embeddedFont>
      <p:font typeface="Montserrat" panose="00000500000000000000" pitchFamily="2" charset="0"/>
      <p:regular r:id="rId59"/>
      <p:bold r:id="rId60"/>
      <p:italic r:id="rId61"/>
      <p:boldItalic r:id="rId62"/>
    </p:embeddedFont>
    <p:embeddedFont>
      <p:font typeface="Montserrat Alternates" panose="020B0604020202020204" charset="0"/>
      <p:regular r:id="rId63"/>
      <p:bold r:id="rId64"/>
      <p:italic r:id="rId65"/>
      <p:boldItalic r:id="rId66"/>
    </p:embeddedFont>
    <p:embeddedFont>
      <p:font typeface="Montserrat ExtraBold" panose="00000900000000000000" pitchFamily="2" charset="0"/>
      <p:bold r:id="rId67"/>
      <p:boldItalic r:id="rId68"/>
    </p:embeddedFont>
    <p:embeddedFont>
      <p:font typeface="Montserrat Light" panose="000004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B80000"/>
    <a:srgbClr val="FF9393"/>
    <a:srgbClr val="E1EEF8"/>
    <a:srgbClr val="246498"/>
    <a:srgbClr val="9BD4FF"/>
    <a:srgbClr val="00467A"/>
    <a:srgbClr val="6C0000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B9F589-823F-42DA-952F-DC4FC88F89D6}">
  <a:tblStyle styleId="{6AB9F589-823F-42DA-952F-DC4FC88F89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955" autoAdjust="0"/>
  </p:normalViewPr>
  <p:slideViewPr>
    <p:cSldViewPr snapToGrid="0">
      <p:cViewPr varScale="1">
        <p:scale>
          <a:sx n="113" d="100"/>
          <a:sy n="113" d="100"/>
        </p:scale>
        <p:origin x="586" y="67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958B89-E943-3BCC-066A-3D7CC23663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01E91-B1C6-07C8-410E-F6639239D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3AEC3-8A92-4210-8F46-57D6E79D652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D3C46-986E-D899-720E-7FFC952196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4015B-EAD7-C8BD-270B-712C40D2EF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BC4A4-92FE-4E08-A048-2CEE9FB74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53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66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08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5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2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2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2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5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9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71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0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afb59caa63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afb59caa63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8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r="8214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0" r:id="rId3"/>
    <p:sldLayoutId id="2147483671" r:id="rId4"/>
    <p:sldLayoutId id="2147483676" r:id="rId5"/>
    <p:sldLayoutId id="2147483692" r:id="rId6"/>
    <p:sldLayoutId id="214748369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slide" Target="slide24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slide" Target="slide2.xml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10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10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2.xml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0"/>
          <p:cNvPicPr preferRelativeResize="0"/>
          <p:nvPr/>
        </p:nvPicPr>
        <p:blipFill rotWithShape="1">
          <a:blip r:embed="rId3">
            <a:alphaModFix amt="35000"/>
          </a:blip>
          <a:srcRect l="25863" b="27170"/>
          <a:stretch/>
        </p:blipFill>
        <p:spPr>
          <a:xfrm flipH="1">
            <a:off x="2720338" y="-952500"/>
            <a:ext cx="642365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 txBox="1">
            <a:spLocks noGrp="1"/>
          </p:cNvSpPr>
          <p:nvPr>
            <p:ph type="ctrTitle"/>
          </p:nvPr>
        </p:nvSpPr>
        <p:spPr>
          <a:xfrm>
            <a:off x="687982" y="1385148"/>
            <a:ext cx="3884019" cy="1475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Transformer Neural Networks</a:t>
            </a:r>
            <a:endParaRPr sz="3600" dirty="0">
              <a:solidFill>
                <a:schemeClr val="tx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1" name="Google Shape;291;p50"/>
          <p:cNvSpPr txBox="1">
            <a:spLocks noGrp="1"/>
          </p:cNvSpPr>
          <p:nvPr>
            <p:ph type="subTitle" idx="1"/>
          </p:nvPr>
        </p:nvSpPr>
        <p:spPr>
          <a:xfrm>
            <a:off x="687982" y="3758352"/>
            <a:ext cx="3884018" cy="849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200000"/>
              </a:lnSpc>
            </a:pPr>
            <a:r>
              <a:rPr lang="en-US" sz="1600" dirty="0">
                <a:solidFill>
                  <a:schemeClr val="tx1"/>
                </a:solidFill>
              </a:rPr>
              <a:t>In guidance of : </a:t>
            </a:r>
            <a:r>
              <a:rPr lang="en-US" sz="1600" dirty="0" err="1">
                <a:solidFill>
                  <a:schemeClr val="tx1"/>
                </a:solidFill>
              </a:rPr>
              <a:t>Dr.Aminian</a:t>
            </a: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Sina Razaghi Kashani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Transformers Theme for Windows 10 &amp; 11">
            <a:extLst>
              <a:ext uri="{FF2B5EF4-FFF2-40B4-BE49-F238E27FC236}">
                <a16:creationId xmlns:a16="http://schemas.microsoft.com/office/drawing/2014/main" id="{23F094EE-C81E-176C-9CA9-201796D8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98704" l="1667" r="94323">
                        <a14:foregroundMark x1="29219" y1="19167" x2="27604" y2="14815"/>
                        <a14:foregroundMark x1="26719" y1="15093" x2="25313" y2="17593"/>
                        <a14:foregroundMark x1="31875" y1="15556" x2="31875" y2="15093"/>
                        <a14:foregroundMark x1="26563" y1="15093" x2="26198" y2="14444"/>
                        <a14:foregroundMark x1="25938" y1="14815" x2="26458" y2="12870"/>
                        <a14:foregroundMark x1="17865" y1="39352" x2="13281" y2="43981"/>
                        <a14:foregroundMark x1="13281" y1="43981" x2="9948" y2="56852"/>
                        <a14:foregroundMark x1="9948" y1="56852" x2="10625" y2="71111"/>
                        <a14:foregroundMark x1="10365" y1="62130" x2="6719" y2="80926"/>
                        <a14:foregroundMark x1="6719" y1="80926" x2="6719" y2="82130"/>
                        <a14:foregroundMark x1="7708" y1="81019" x2="7708" y2="90000"/>
                        <a14:foregroundMark x1="5573" y1="89537" x2="6354" y2="92222"/>
                        <a14:foregroundMark x1="36823" y1="89815" x2="37604" y2="97407"/>
                        <a14:foregroundMark x1="23438" y1="98333" x2="20990" y2="98796"/>
                        <a14:foregroundMark x1="9219" y1="20926" x2="13362" y2="17182"/>
                        <a14:foregroundMark x1="48604" y1="61098" x2="48750" y2="61204"/>
                        <a14:foregroundMark x1="6979" y1="54907" x2="3438" y2="59815"/>
                        <a14:foregroundMark x1="1875" y1="58981" x2="1667" y2="52222"/>
                        <a14:foregroundMark x1="87708" y1="24722" x2="90885" y2="22037"/>
                        <a14:foregroundMark x1="89896" y1="14630" x2="94167" y2="13704"/>
                        <a14:foregroundMark x1="84063" y1="9444" x2="81250" y2="5185"/>
                        <a14:foregroundMark x1="93229" y1="22130" x2="93385" y2="25370"/>
                        <a14:foregroundMark x1="94323" y1="9259" x2="92188" y2="17593"/>
                        <a14:backgroundMark x1="781" y1="54722" x2="781" y2="75926"/>
                        <a14:backgroundMark x1="781" y1="75926" x2="2396" y2="82593"/>
                        <a14:backgroundMark x1="29740" y1="96111" x2="29740" y2="98611"/>
                        <a14:backgroundMark x1="3594" y1="48056" x2="4063" y2="53148"/>
                        <a14:backgroundMark x1="4844" y1="23426" x2="16719" y2="11389"/>
                        <a14:backgroundMark x1="5573" y1="15648" x2="18385" y2="10370"/>
                        <a14:backgroundMark x1="11458" y1="7685" x2="10677" y2="10833"/>
                        <a14:backgroundMark x1="9479" y1="12222" x2="12812" y2="6296"/>
                        <a14:backgroundMark x1="6302" y1="30926" x2="6927" y2="25556"/>
                        <a14:backgroundMark x1="9479" y1="11944" x2="12344" y2="7407"/>
                        <a14:backgroundMark x1="10677" y1="12222" x2="12344" y2="10833"/>
                        <a14:backgroundMark x1="10990" y1="6852" x2="10990" y2="6852"/>
                        <a14:backgroundMark x1="10990" y1="6574" x2="10990" y2="6574"/>
                        <a14:backgroundMark x1="15833" y1="15648" x2="17604" y2="10093"/>
                        <a14:backgroundMark x1="11146" y1="10556" x2="11771" y2="6019"/>
                        <a14:backgroundMark x1="17188" y1="10093" x2="18854" y2="8426"/>
                        <a14:backgroundMark x1="10990" y1="8704" x2="10990" y2="8704"/>
                        <a14:backgroundMark x1="11615" y1="8148" x2="11615" y2="8148"/>
                        <a14:backgroundMark x1="11302" y1="7130" x2="10260" y2="7130"/>
                        <a14:backgroundMark x1="15365" y1="15648" x2="12812" y2="15648"/>
                        <a14:backgroundMark x1="37188" y1="14352" x2="47760" y2="17315"/>
                        <a14:backgroundMark x1="47760" y1="17315" x2="40990" y2="10556"/>
                        <a14:backgroundMark x1="37500" y1="13241" x2="42344" y2="8704"/>
                        <a14:backgroundMark x1="44010" y1="10370" x2="43385" y2="3889"/>
                        <a14:backgroundMark x1="44010" y1="13241" x2="42917" y2="7130"/>
                        <a14:backgroundMark x1="44427" y1="12963" x2="43854" y2="8148"/>
                        <a14:backgroundMark x1="43698" y1="12500" x2="42500" y2="7130"/>
                        <a14:backgroundMark x1="45365" y1="17593" x2="43854" y2="8426"/>
                        <a14:backgroundMark x1="60573" y1="5000" x2="75313" y2="8426"/>
                        <a14:backgroundMark x1="42656" y1="6852" x2="42656" y2="5278"/>
                        <a14:backgroundMark x1="43698" y1="9259" x2="43073" y2="3889"/>
                        <a14:backgroundMark x1="42656" y1="5556" x2="42656" y2="5556"/>
                        <a14:backgroundMark x1="42760" y1="4444" x2="42760" y2="4444"/>
                        <a14:backgroundMark x1="42760" y1="3333" x2="42760" y2="3333"/>
                        <a14:backgroundMark x1="42500" y1="4722" x2="42500" y2="4722"/>
                        <a14:backgroundMark x1="42656" y1="5278" x2="42656" y2="5278"/>
                        <a14:backgroundMark x1="42344" y1="2593" x2="44010" y2="12963"/>
                        <a14:backgroundMark x1="47448" y1="77315" x2="47135" y2="67685"/>
                        <a14:backgroundMark x1="52552" y1="69815" x2="50000" y2="67685"/>
                        <a14:backgroundMark x1="52552" y1="58796" x2="49583" y2="62778"/>
                        <a14:backgroundMark x1="47760" y1="52685" x2="47292" y2="60648"/>
                        <a14:backgroundMark x1="48958" y1="66852" x2="48646" y2="59630"/>
                        <a14:backgroundMark x1="48802" y1="58241" x2="45625" y2="63056"/>
                        <a14:backgroundMark x1="47604" y1="62315" x2="45469" y2="62778"/>
                        <a14:backgroundMark x1="46563" y1="59352" x2="45625" y2="57778"/>
                        <a14:backgroundMark x1="46094" y1="60648" x2="45365" y2="58519"/>
                        <a14:backgroundMark x1="45938" y1="60370" x2="45208" y2="57778"/>
                        <a14:backgroundMark x1="45469" y1="62037" x2="45781" y2="59074"/>
                        <a14:backgroundMark x1="45208" y1="58241" x2="45781" y2="64722"/>
                        <a14:backgroundMark x1="52708" y1="69259" x2="49844" y2="67685"/>
                        <a14:backgroundMark x1="46406" y1="18333" x2="44010" y2="12963"/>
                        <a14:backgroundMark x1="46094" y1="18056" x2="45208" y2="18056"/>
                        <a14:backgroundMark x1="45208" y1="16204" x2="43854" y2="15926"/>
                        <a14:backgroundMark x1="44271" y1="13519" x2="43385" y2="13519"/>
                        <a14:backgroundMark x1="94635" y1="20463" x2="92917" y2="19167"/>
                        <a14:backgroundMark x1="93542" y1="27778" x2="93854" y2="19722"/>
                        <a14:backgroundMark x1="93542" y1="25370" x2="92448" y2="26759"/>
                        <a14:backgroundMark x1="44010" y1="53981" x2="42865" y2="72222"/>
                        <a14:backgroundMark x1="42865" y1="72222" x2="43698" y2="73796"/>
                        <a14:backgroundMark x1="40573" y1="65000" x2="40573" y2="68241"/>
                        <a14:backgroundMark x1="40104" y1="64537" x2="40104" y2="64537"/>
                        <a14:backgroundMark x1="42135" y1="20926" x2="39063" y2="18241"/>
                        <a14:backgroundMark x1="39948" y1="17500" x2="39531" y2="17500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3991" y="1663397"/>
            <a:ext cx="4362027" cy="27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6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IDEA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AD2B1B0-A315-4394-5B09-7E7D2D683847}"/>
              </a:ext>
            </a:extLst>
          </p:cNvPr>
          <p:cNvSpPr/>
          <p:nvPr/>
        </p:nvSpPr>
        <p:spPr>
          <a:xfrm>
            <a:off x="2539686" y="2195412"/>
            <a:ext cx="4646886" cy="24960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EA69B-7DA1-FB9F-C695-4BA4993B3201}"/>
              </a:ext>
            </a:extLst>
          </p:cNvPr>
          <p:cNvSpPr txBox="1"/>
          <p:nvPr/>
        </p:nvSpPr>
        <p:spPr>
          <a:xfrm>
            <a:off x="3088516" y="2607933"/>
            <a:ext cx="3440853" cy="13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07000"/>
              </a:lnSpc>
              <a:spcBef>
                <a:spcPts val="0"/>
              </a:spcBef>
            </a:pPr>
            <a:r>
              <a:rPr lang="en-US" sz="4000" b="1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Microsoft YaHei" panose="020B0503020204020204" pitchFamily="34" charset="-122"/>
                <a:cs typeface="Leelawadee" panose="020B0502040204020203" pitchFamily="34" charset="-34"/>
              </a:rPr>
              <a:t>Attention is all you need</a:t>
            </a:r>
          </a:p>
        </p:txBody>
      </p:sp>
      <p:pic>
        <p:nvPicPr>
          <p:cNvPr id="2050" name="Picture 2" descr="Creative Idea icon PNG and SVG Vector Free Download">
            <a:extLst>
              <a:ext uri="{FF2B5EF4-FFF2-40B4-BE49-F238E27FC236}">
                <a16:creationId xmlns:a16="http://schemas.microsoft.com/office/drawing/2014/main" id="{E9D751C1-6DAC-12A7-229C-53900FC6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10" b="99138" l="1382" r="98618">
                        <a14:foregroundMark x1="52535" y1="80172" x2="57143" y2="80172"/>
                        <a14:foregroundMark x1="52535" y1="90517" x2="57604" y2="90517"/>
                        <a14:foregroundMark x1="50691" y1="99138" x2="54839" y2="98276"/>
                        <a14:foregroundMark x1="91244" y1="44397" x2="98618" y2="42241"/>
                        <a14:foregroundMark x1="80645" y1="18534" x2="85253" y2="12931"/>
                        <a14:foregroundMark x1="52074" y1="11207" x2="52074" y2="5172"/>
                        <a14:foregroundMark x1="18894" y1="16379" x2="14747" y2="12931"/>
                        <a14:foregroundMark x1="10138" y1="45690" x2="5991" y2="46121"/>
                        <a14:foregroundMark x1="1382" y1="48276" x2="3687" y2="47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09" y="1154661"/>
            <a:ext cx="1063639" cy="113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14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16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IDEA</a:t>
            </a:r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7031FE94-E0F6-F7AF-1A2E-70AE45EEF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70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5B780-C9A5-7DE4-37A9-82D0D1CD424D}"/>
              </a:ext>
            </a:extLst>
          </p:cNvPr>
          <p:cNvSpPr txBox="1"/>
          <p:nvPr/>
        </p:nvSpPr>
        <p:spPr>
          <a:xfrm>
            <a:off x="3676995" y="909100"/>
            <a:ext cx="1284670" cy="1065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Leelawadee" panose="020B0502040204020203" pitchFamily="34" charset="-34"/>
                <a:ea typeface="Microsoft YaHei" panose="020B0503020204020204" pitchFamily="34" charset="-122"/>
                <a:cs typeface="Leelawadee" panose="020B0502040204020203" pitchFamily="34" charset="-34"/>
              </a:rPr>
              <a:t>Like RNN 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Leelawadee" panose="020B0502040204020203" pitchFamily="34" charset="-34"/>
                <a:ea typeface="Microsoft YaHei" panose="020B0503020204020204" pitchFamily="34" charset="-122"/>
                <a:cs typeface="Leelawadee" panose="020B0502040204020203" pitchFamily="34" charset="-34"/>
              </a:rPr>
              <a:t>In 2017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Leelawadee" panose="020B0502040204020203" pitchFamily="34" charset="-34"/>
                <a:ea typeface="Microsoft YaHei" panose="020B0503020204020204" pitchFamily="34" charset="-122"/>
                <a:cs typeface="Leelawadee" panose="020B0502040204020203" pitchFamily="34" charset="-34"/>
              </a:rPr>
              <a:t>but …</a:t>
            </a:r>
          </a:p>
        </p:txBody>
      </p:sp>
    </p:spTree>
    <p:extLst>
      <p:ext uri="{BB962C8B-B14F-4D97-AF65-F5344CB8AC3E}">
        <p14:creationId xmlns:p14="http://schemas.microsoft.com/office/powerpoint/2010/main" val="156052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56">
            <a:hlinkClick r:id="" action="ppaction://noaction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/>
          </a:p>
        </p:txBody>
      </p:sp>
      <p:sp>
        <p:nvSpPr>
          <p:cNvPr id="4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02AC94A7-9856-68EC-6EAB-86D63FF26019}"/>
              </a:ext>
            </a:extLst>
          </p:cNvPr>
          <p:cNvSpPr/>
          <p:nvPr/>
        </p:nvSpPr>
        <p:spPr>
          <a:xfrm>
            <a:off x="367008" y="758715"/>
            <a:ext cx="250074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200" dirty="0"/>
          </a:p>
        </p:txBody>
      </p:sp>
      <p:pic>
        <p:nvPicPr>
          <p:cNvPr id="1028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0480C9C-2111-31E7-643D-A89B7869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E7660133-1098-5097-3B37-48B4DC4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Google Shape;401;p56">
            <a:extLst>
              <a:ext uri="{FF2B5EF4-FFF2-40B4-BE49-F238E27FC236}">
                <a16:creationId xmlns:a16="http://schemas.microsoft.com/office/drawing/2014/main" id="{64A4CD97-30BD-AA91-9BF5-56A014DDE597}"/>
              </a:ext>
            </a:extLst>
          </p:cNvPr>
          <p:cNvSpPr txBox="1">
            <a:spLocks/>
          </p:cNvSpPr>
          <p:nvPr/>
        </p:nvSpPr>
        <p:spPr>
          <a:xfrm>
            <a:off x="2578326" y="2068820"/>
            <a:ext cx="2075554" cy="6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 IDEA</a:t>
            </a:r>
            <a:br>
              <a:rPr lang="en-US" sz="1600" dirty="0"/>
            </a:br>
            <a:endParaRPr lang="en" sz="1600" dirty="0"/>
          </a:p>
        </p:txBody>
      </p:sp>
      <p:sp>
        <p:nvSpPr>
          <p:cNvPr id="1084" name="Google Shape;402;p56">
            <a:extLst>
              <a:ext uri="{FF2B5EF4-FFF2-40B4-BE49-F238E27FC236}">
                <a16:creationId xmlns:a16="http://schemas.microsoft.com/office/drawing/2014/main" id="{25033CB3-3B7A-E6BA-7F8F-06DCC3A61526}"/>
              </a:ext>
            </a:extLst>
          </p:cNvPr>
          <p:cNvSpPr txBox="1">
            <a:spLocks/>
          </p:cNvSpPr>
          <p:nvPr/>
        </p:nvSpPr>
        <p:spPr>
          <a:xfrm>
            <a:off x="4415138" y="2895465"/>
            <a:ext cx="2225500" cy="91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>
                <a:solidFill>
                  <a:srgbClr val="00B050"/>
                </a:solidFill>
              </a:rPr>
              <a:t>TRANSFORMERS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ARCHITECTURE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1085" name="Google Shape;403;p56">
            <a:extLst>
              <a:ext uri="{FF2B5EF4-FFF2-40B4-BE49-F238E27FC236}">
                <a16:creationId xmlns:a16="http://schemas.microsoft.com/office/drawing/2014/main" id="{44FFFA0C-2527-A0F3-7565-9B2EA20E75D7}"/>
              </a:ext>
            </a:extLst>
          </p:cNvPr>
          <p:cNvSpPr txBox="1">
            <a:spLocks/>
          </p:cNvSpPr>
          <p:nvPr/>
        </p:nvSpPr>
        <p:spPr>
          <a:xfrm>
            <a:off x="6283990" y="2068819"/>
            <a:ext cx="2311370" cy="67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RESULTS AND DISCUSSION</a:t>
            </a:r>
            <a:br>
              <a:rPr lang="en-US" sz="1600" dirty="0"/>
            </a:br>
            <a:endParaRPr lang="en-US" sz="1600" dirty="0">
              <a:solidFill>
                <a:schemeClr val="accent2"/>
              </a:solidFill>
            </a:endParaRPr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385" name="Google Shape;407;p56">
            <a:extLst>
              <a:ext uri="{FF2B5EF4-FFF2-40B4-BE49-F238E27FC236}">
                <a16:creationId xmlns:a16="http://schemas.microsoft.com/office/drawing/2014/main" id="{5734E139-C202-778F-AC71-9A042B137140}"/>
              </a:ext>
            </a:extLst>
          </p:cNvPr>
          <p:cNvSpPr/>
          <p:nvPr/>
        </p:nvSpPr>
        <p:spPr>
          <a:xfrm>
            <a:off x="7077588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408;p56">
            <a:extLst>
              <a:ext uri="{FF2B5EF4-FFF2-40B4-BE49-F238E27FC236}">
                <a16:creationId xmlns:a16="http://schemas.microsoft.com/office/drawing/2014/main" id="{07B57FCD-A6FF-E518-3560-571353362BCC}"/>
              </a:ext>
            </a:extLst>
          </p:cNvPr>
          <p:cNvCxnSpPr>
            <a:cxnSpLocks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409;p56">
            <a:extLst>
              <a:ext uri="{FF2B5EF4-FFF2-40B4-BE49-F238E27FC236}">
                <a16:creationId xmlns:a16="http://schemas.microsoft.com/office/drawing/2014/main" id="{F09AC7F7-5A1E-DBCA-A662-6A04E0EB05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72143" y="2446665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410;p56">
            <a:extLst>
              <a:ext uri="{FF2B5EF4-FFF2-40B4-BE49-F238E27FC236}">
                <a16:creationId xmlns:a16="http://schemas.microsoft.com/office/drawing/2014/main" id="{7F44A3C1-9D17-6213-CE7B-B75037410CB9}"/>
              </a:ext>
            </a:extLst>
          </p:cNvPr>
          <p:cNvCxnSpPr>
            <a:endCxn id="385" idx="1"/>
          </p:cNvCxnSpPr>
          <p:nvPr/>
        </p:nvCxnSpPr>
        <p:spPr>
          <a:xfrm>
            <a:off x="5783844" y="2468865"/>
            <a:ext cx="1399800" cy="7512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9" name="Google Shape;411;p56">
            <a:extLst>
              <a:ext uri="{FF2B5EF4-FFF2-40B4-BE49-F238E27FC236}">
                <a16:creationId xmlns:a16="http://schemas.microsoft.com/office/drawing/2014/main" id="{49982D46-79ED-9D88-0C2B-BD0BDC7C38C0}"/>
              </a:ext>
            </a:extLst>
          </p:cNvPr>
          <p:cNvGrpSpPr/>
          <p:nvPr/>
        </p:nvGrpSpPr>
        <p:grpSpPr>
          <a:xfrm>
            <a:off x="7260150" y="3296795"/>
            <a:ext cx="359015" cy="358633"/>
            <a:chOff x="1309875" y="1499912"/>
            <a:chExt cx="359015" cy="358633"/>
          </a:xfrm>
        </p:grpSpPr>
        <p:sp>
          <p:nvSpPr>
            <p:cNvPr id="390" name="Google Shape;412;p56">
              <a:extLst>
                <a:ext uri="{FF2B5EF4-FFF2-40B4-BE49-F238E27FC236}">
                  <a16:creationId xmlns:a16="http://schemas.microsoft.com/office/drawing/2014/main" id="{FE0D1C61-414C-156D-84A7-BD2F318CC386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3;p56">
              <a:extLst>
                <a:ext uri="{FF2B5EF4-FFF2-40B4-BE49-F238E27FC236}">
                  <a16:creationId xmlns:a16="http://schemas.microsoft.com/office/drawing/2014/main" id="{4FBB37E1-493F-975F-4120-C551BEA6110C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;p56">
              <a:extLst>
                <a:ext uri="{FF2B5EF4-FFF2-40B4-BE49-F238E27FC236}">
                  <a16:creationId xmlns:a16="http://schemas.microsoft.com/office/drawing/2014/main" id="{2E9753D6-D5DE-FA68-A485-A84B43C574F5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;p56">
              <a:extLst>
                <a:ext uri="{FF2B5EF4-FFF2-40B4-BE49-F238E27FC236}">
                  <a16:creationId xmlns:a16="http://schemas.microsoft.com/office/drawing/2014/main" id="{538963EB-F590-FD2E-9500-A49335158549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6;p56">
              <a:extLst>
                <a:ext uri="{FF2B5EF4-FFF2-40B4-BE49-F238E27FC236}">
                  <a16:creationId xmlns:a16="http://schemas.microsoft.com/office/drawing/2014/main" id="{940709C8-43DC-E19E-A311-710D79EAF311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7;p56">
              <a:extLst>
                <a:ext uri="{FF2B5EF4-FFF2-40B4-BE49-F238E27FC236}">
                  <a16:creationId xmlns:a16="http://schemas.microsoft.com/office/drawing/2014/main" id="{5A53C2FF-C894-DFFE-DD30-B6576AAFB7F3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18;p56">
              <a:extLst>
                <a:ext uri="{FF2B5EF4-FFF2-40B4-BE49-F238E27FC236}">
                  <a16:creationId xmlns:a16="http://schemas.microsoft.com/office/drawing/2014/main" id="{AAA08A52-4DE1-C223-F4ED-98653116290F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19;p56">
              <a:extLst>
                <a:ext uri="{FF2B5EF4-FFF2-40B4-BE49-F238E27FC236}">
                  <a16:creationId xmlns:a16="http://schemas.microsoft.com/office/drawing/2014/main" id="{EDB9B6AD-50D2-9F92-3ADB-3833E5838EE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0;p56">
              <a:extLst>
                <a:ext uri="{FF2B5EF4-FFF2-40B4-BE49-F238E27FC236}">
                  <a16:creationId xmlns:a16="http://schemas.microsoft.com/office/drawing/2014/main" id="{FF854CB6-8334-8060-953E-B9FB1F457647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399;p56">
            <a:extLst>
              <a:ext uri="{FF2B5EF4-FFF2-40B4-BE49-F238E27FC236}">
                <a16:creationId xmlns:a16="http://schemas.microsoft.com/office/drawing/2014/main" id="{540B8178-A872-4D78-5D79-50E1DB645C04}"/>
              </a:ext>
            </a:extLst>
          </p:cNvPr>
          <p:cNvSpPr txBox="1">
            <a:spLocks/>
          </p:cNvSpPr>
          <p:nvPr/>
        </p:nvSpPr>
        <p:spPr>
          <a:xfrm>
            <a:off x="7128092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04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7" name="Google Shape;406;p56">
            <a:extLst>
              <a:ext uri="{FF2B5EF4-FFF2-40B4-BE49-F238E27FC236}">
                <a16:creationId xmlns:a16="http://schemas.microsoft.com/office/drawing/2014/main" id="{FB7C7449-9075-355B-B45C-6BC6C3C9EE4C}"/>
              </a:ext>
            </a:extLst>
          </p:cNvPr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name="adj" fmla="val 1148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grpSp>
        <p:nvGrpSpPr>
          <p:cNvPr id="8" name="Google Shape;421;p56">
            <a:extLst>
              <a:ext uri="{FF2B5EF4-FFF2-40B4-BE49-F238E27FC236}">
                <a16:creationId xmlns:a16="http://schemas.microsoft.com/office/drawing/2014/main" id="{EBDEA2A3-4BE8-7B77-E8CB-B30BEFC9F421}"/>
              </a:ext>
            </a:extLst>
          </p:cNvPr>
          <p:cNvGrpSpPr/>
          <p:nvPr/>
        </p:nvGrpSpPr>
        <p:grpSpPr>
          <a:xfrm>
            <a:off x="5362579" y="2011243"/>
            <a:ext cx="330613" cy="359015"/>
            <a:chOff x="2219466" y="1500293"/>
            <a:chExt cx="330613" cy="359015"/>
          </a:xfrm>
          <a:solidFill>
            <a:srgbClr val="00B050"/>
          </a:solidFill>
        </p:grpSpPr>
        <p:sp>
          <p:nvSpPr>
            <p:cNvPr id="9" name="Google Shape;422;p56">
              <a:extLst>
                <a:ext uri="{FF2B5EF4-FFF2-40B4-BE49-F238E27FC236}">
                  <a16:creationId xmlns:a16="http://schemas.microsoft.com/office/drawing/2014/main" id="{A2E752E0-D529-2C37-55E1-5F06840DAB3D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0" name="Google Shape;423;p56">
              <a:extLst>
                <a:ext uri="{FF2B5EF4-FFF2-40B4-BE49-F238E27FC236}">
                  <a16:creationId xmlns:a16="http://schemas.microsoft.com/office/drawing/2014/main" id="{43ABF05A-B3A8-B553-2511-D699DA5D740E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</p:grpSp>
      <p:sp>
        <p:nvSpPr>
          <p:cNvPr id="11" name="Google Shape;399;p56">
            <a:extLst>
              <a:ext uri="{FF2B5EF4-FFF2-40B4-BE49-F238E27FC236}">
                <a16:creationId xmlns:a16="http://schemas.microsoft.com/office/drawing/2014/main" id="{70CD8EE8-BEA4-4A08-E6FB-8FAC0E29E021}"/>
              </a:ext>
            </a:extLst>
          </p:cNvPr>
          <p:cNvSpPr txBox="1">
            <a:spLocks/>
          </p:cNvSpPr>
          <p:nvPr/>
        </p:nvSpPr>
        <p:spPr>
          <a:xfrm>
            <a:off x="5217259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>
                <a:solidFill>
                  <a:srgbClr val="00B050"/>
                </a:solidFill>
              </a:rPr>
              <a:t>03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12" name="Google Shape;405;p56">
            <a:extLst>
              <a:ext uri="{FF2B5EF4-FFF2-40B4-BE49-F238E27FC236}">
                <a16:creationId xmlns:a16="http://schemas.microsoft.com/office/drawing/2014/main" id="{59629688-259E-B838-E632-C666A971E76D}"/>
              </a:ext>
            </a:extLst>
          </p:cNvPr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8;p56">
            <a:extLst>
              <a:ext uri="{FF2B5EF4-FFF2-40B4-BE49-F238E27FC236}">
                <a16:creationId xmlns:a16="http://schemas.microsoft.com/office/drawing/2014/main" id="{6C4973F2-92F4-F1D7-1140-8F3BBCE8C95C}"/>
              </a:ext>
            </a:extLst>
          </p:cNvPr>
          <p:cNvSpPr/>
          <p:nvPr/>
        </p:nvSpPr>
        <p:spPr>
          <a:xfrm>
            <a:off x="3436589" y="3296891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9;p56">
            <a:extLst>
              <a:ext uri="{FF2B5EF4-FFF2-40B4-BE49-F238E27FC236}">
                <a16:creationId xmlns:a16="http://schemas.microsoft.com/office/drawing/2014/main" id="{B8F7178A-6FE7-4C05-E57D-D0F5B122A078}"/>
              </a:ext>
            </a:extLst>
          </p:cNvPr>
          <p:cNvSpPr txBox="1">
            <a:spLocks/>
          </p:cNvSpPr>
          <p:nvPr/>
        </p:nvSpPr>
        <p:spPr>
          <a:xfrm>
            <a:off x="3270818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02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5" name="Google Shape;399;p56">
            <a:extLst>
              <a:ext uri="{FF2B5EF4-FFF2-40B4-BE49-F238E27FC236}">
                <a16:creationId xmlns:a16="http://schemas.microsoft.com/office/drawing/2014/main" id="{2EA18F4B-CE7F-8B16-ED1A-D6FDA5ABBCF4}"/>
              </a:ext>
            </a:extLst>
          </p:cNvPr>
          <p:cNvSpPr txBox="1">
            <a:spLocks/>
          </p:cNvSpPr>
          <p:nvPr/>
        </p:nvSpPr>
        <p:spPr>
          <a:xfrm>
            <a:off x="756780" y="2895465"/>
            <a:ext cx="1895086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INTRODUCTION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6" name="Google Shape;404;p56">
            <a:hlinkClick r:id="rId8" action="ppaction://hlinksldjump"/>
            <a:extLst>
              <a:ext uri="{FF2B5EF4-FFF2-40B4-BE49-F238E27FC236}">
                <a16:creationId xmlns:a16="http://schemas.microsoft.com/office/drawing/2014/main" id="{AD6867C7-53D1-D5C3-0084-47CF43073EE8}"/>
              </a:ext>
            </a:extLst>
          </p:cNvPr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1BA7D5E6-8D3C-BE87-CD32-845B13B09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668" y="2038205"/>
            <a:ext cx="335309" cy="298730"/>
          </a:xfrm>
          <a:prstGeom prst="rect">
            <a:avLst/>
          </a:prstGeom>
        </p:spPr>
      </p:pic>
      <p:sp>
        <p:nvSpPr>
          <p:cNvPr id="18" name="Google Shape;399;p56">
            <a:extLst>
              <a:ext uri="{FF2B5EF4-FFF2-40B4-BE49-F238E27FC236}">
                <a16:creationId xmlns:a16="http://schemas.microsoft.com/office/drawing/2014/main" id="{723E6DD8-591C-30D6-2AA3-FCE74310BB4C}"/>
              </a:ext>
            </a:extLst>
          </p:cNvPr>
          <p:cNvSpPr txBox="1">
            <a:spLocks/>
          </p:cNvSpPr>
          <p:nvPr/>
        </p:nvSpPr>
        <p:spPr>
          <a:xfrm>
            <a:off x="1354347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01</a:t>
            </a:r>
            <a:endParaRPr lang="en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1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909E1-F8D4-5794-C27D-751D8D02C9A1}"/>
              </a:ext>
            </a:extLst>
          </p:cNvPr>
          <p:cNvSpPr txBox="1"/>
          <p:nvPr/>
        </p:nvSpPr>
        <p:spPr>
          <a:xfrm>
            <a:off x="2615574" y="3124681"/>
            <a:ext cx="1543250" cy="73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b="1" dirty="0">
                <a:ln w="12700"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RNN</a:t>
            </a:r>
            <a:endParaRPr lang="en-US" sz="1800" b="1" dirty="0">
              <a:ln w="12700"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2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(encoder)</a:t>
            </a:r>
            <a:endParaRPr lang="en-US" sz="12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466EF0-140E-6894-6E69-F0002915FFFE}"/>
              </a:ext>
            </a:extLst>
          </p:cNvPr>
          <p:cNvSpPr/>
          <p:nvPr/>
        </p:nvSpPr>
        <p:spPr>
          <a:xfrm>
            <a:off x="2310774" y="3106778"/>
            <a:ext cx="2152850" cy="772162"/>
          </a:xfrm>
          <a:prstGeom prst="roundRect">
            <a:avLst>
              <a:gd name="adj" fmla="val 76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B10F-38A9-73D6-26FE-526164FB5D5C}"/>
              </a:ext>
            </a:extLst>
          </p:cNvPr>
          <p:cNvSpPr txBox="1"/>
          <p:nvPr/>
        </p:nvSpPr>
        <p:spPr>
          <a:xfrm>
            <a:off x="5348617" y="3118878"/>
            <a:ext cx="2152850" cy="73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b="1" dirty="0">
                <a:ln w="12700"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Transformer</a:t>
            </a:r>
            <a:endParaRPr lang="en-US" sz="1800" b="1" dirty="0">
              <a:ln w="12700"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2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(encoder)</a:t>
            </a:r>
            <a:endParaRPr lang="en-US" sz="12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3DC8FB-A45B-1113-2446-0E0B4478DB87}"/>
              </a:ext>
            </a:extLst>
          </p:cNvPr>
          <p:cNvSpPr/>
          <p:nvPr/>
        </p:nvSpPr>
        <p:spPr>
          <a:xfrm>
            <a:off x="5348617" y="3100975"/>
            <a:ext cx="2152850" cy="772162"/>
          </a:xfrm>
          <a:prstGeom prst="roundRect">
            <a:avLst>
              <a:gd name="adj" fmla="val 76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A6D04D3-E996-233F-B3A3-4A38BBC8E766}"/>
              </a:ext>
            </a:extLst>
          </p:cNvPr>
          <p:cNvSpPr/>
          <p:nvPr/>
        </p:nvSpPr>
        <p:spPr>
          <a:xfrm>
            <a:off x="3190772" y="3946673"/>
            <a:ext cx="392854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F96C603-D4E6-182D-FEF7-58E06D2038E3}"/>
              </a:ext>
            </a:extLst>
          </p:cNvPr>
          <p:cNvSpPr/>
          <p:nvPr/>
        </p:nvSpPr>
        <p:spPr>
          <a:xfrm>
            <a:off x="3190772" y="2578457"/>
            <a:ext cx="392854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0E1A7-FA22-3EC1-6BE7-65482C2A117E}"/>
              </a:ext>
            </a:extLst>
          </p:cNvPr>
          <p:cNvSpPr txBox="1"/>
          <p:nvPr/>
        </p:nvSpPr>
        <p:spPr>
          <a:xfrm>
            <a:off x="3055305" y="4422296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AA1D5-79CE-9952-D8C2-F8806647CC74}"/>
              </a:ext>
            </a:extLst>
          </p:cNvPr>
          <p:cNvSpPr txBox="1"/>
          <p:nvPr/>
        </p:nvSpPr>
        <p:spPr>
          <a:xfrm>
            <a:off x="3074321" y="4421529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D418-1EB3-0E5D-8987-C84884649EE9}"/>
              </a:ext>
            </a:extLst>
          </p:cNvPr>
          <p:cNvSpPr txBox="1"/>
          <p:nvPr/>
        </p:nvSpPr>
        <p:spPr>
          <a:xfrm>
            <a:off x="3064813" y="4422755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0A4B-1016-1C79-433F-BC563FD72CC1}"/>
              </a:ext>
            </a:extLst>
          </p:cNvPr>
          <p:cNvSpPr txBox="1"/>
          <p:nvPr/>
        </p:nvSpPr>
        <p:spPr>
          <a:xfrm>
            <a:off x="2961663" y="1630830"/>
            <a:ext cx="844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[0.76 , 0.23 , 0.11 , 0.21 ]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D90236-A93D-D554-21DE-3812533EEA4E}"/>
              </a:ext>
            </a:extLst>
          </p:cNvPr>
          <p:cNvSpPr txBox="1"/>
          <p:nvPr/>
        </p:nvSpPr>
        <p:spPr>
          <a:xfrm>
            <a:off x="3003796" y="1630830"/>
            <a:ext cx="772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[0.32 , 0.88 , 0.41 , 0.14 ]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77611-0C6D-A8FA-280F-EDB60AEACF7E}"/>
              </a:ext>
            </a:extLst>
          </p:cNvPr>
          <p:cNvSpPr txBox="1"/>
          <p:nvPr/>
        </p:nvSpPr>
        <p:spPr>
          <a:xfrm>
            <a:off x="3010379" y="1634520"/>
            <a:ext cx="75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[0.32 , 0.19 , 0.91 , 0.01 ]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E6A78-16B9-3FA8-DBDB-AF7A94B8FCD3}"/>
              </a:ext>
            </a:extLst>
          </p:cNvPr>
          <p:cNvSpPr txBox="1"/>
          <p:nvPr/>
        </p:nvSpPr>
        <p:spPr>
          <a:xfrm>
            <a:off x="6174428" y="4419838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1E005B16-DCEF-2A35-9DC8-55801CBC82B9}"/>
              </a:ext>
            </a:extLst>
          </p:cNvPr>
          <p:cNvSpPr/>
          <p:nvPr/>
        </p:nvSpPr>
        <p:spPr>
          <a:xfrm>
            <a:off x="5649495" y="3946673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B8862B11-A152-1C5C-856C-135184087B52}"/>
              </a:ext>
            </a:extLst>
          </p:cNvPr>
          <p:cNvSpPr/>
          <p:nvPr/>
        </p:nvSpPr>
        <p:spPr>
          <a:xfrm>
            <a:off x="5649495" y="2578457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327D2E11-53A1-5C57-ABBC-7B03FE69F791}"/>
              </a:ext>
            </a:extLst>
          </p:cNvPr>
          <p:cNvSpPr/>
          <p:nvPr/>
        </p:nvSpPr>
        <p:spPr>
          <a:xfrm>
            <a:off x="7074435" y="3946673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039EB90-B831-E714-D24E-5034086137D3}"/>
              </a:ext>
            </a:extLst>
          </p:cNvPr>
          <p:cNvSpPr/>
          <p:nvPr/>
        </p:nvSpPr>
        <p:spPr>
          <a:xfrm>
            <a:off x="7074435" y="2578457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3E61DA60-77DC-54B7-60D4-67FA85DBC48B}"/>
              </a:ext>
            </a:extLst>
          </p:cNvPr>
          <p:cNvSpPr/>
          <p:nvPr/>
        </p:nvSpPr>
        <p:spPr>
          <a:xfrm>
            <a:off x="6389213" y="3946673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4F5E85B1-FDE7-50F5-E593-A7C782888F43}"/>
              </a:ext>
            </a:extLst>
          </p:cNvPr>
          <p:cNvSpPr/>
          <p:nvPr/>
        </p:nvSpPr>
        <p:spPr>
          <a:xfrm>
            <a:off x="6389213" y="2578457"/>
            <a:ext cx="280559" cy="46058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01BA26-24D4-CF8F-2BE8-103CF29CC342}"/>
              </a:ext>
            </a:extLst>
          </p:cNvPr>
          <p:cNvSpPr txBox="1"/>
          <p:nvPr/>
        </p:nvSpPr>
        <p:spPr>
          <a:xfrm>
            <a:off x="5457880" y="4414091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549DA1-14BA-47DB-14AE-8002E1EAB4D1}"/>
              </a:ext>
            </a:extLst>
          </p:cNvPr>
          <p:cNvSpPr txBox="1"/>
          <p:nvPr/>
        </p:nvSpPr>
        <p:spPr>
          <a:xfrm>
            <a:off x="6882820" y="4437974"/>
            <a:ext cx="66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41BABD-9ECA-A6B4-B777-2A44C5E8DC4B}"/>
              </a:ext>
            </a:extLst>
          </p:cNvPr>
          <p:cNvSpPr txBox="1"/>
          <p:nvPr/>
        </p:nvSpPr>
        <p:spPr>
          <a:xfrm>
            <a:off x="5367315" y="1606962"/>
            <a:ext cx="844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[0.76 , 0.23 , 0.11 , 0.21 ]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61ADF9-2A7F-B241-5FD8-01BDB5BFC932}"/>
              </a:ext>
            </a:extLst>
          </p:cNvPr>
          <p:cNvSpPr txBox="1"/>
          <p:nvPr/>
        </p:nvSpPr>
        <p:spPr>
          <a:xfrm>
            <a:off x="6182222" y="1605994"/>
            <a:ext cx="772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[0.32 , 0.88 , 0.41 , 0.14 ]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8295EF-0AB3-61A4-9AB7-766A6D8FE713}"/>
              </a:ext>
            </a:extLst>
          </p:cNvPr>
          <p:cNvSpPr txBox="1"/>
          <p:nvPr/>
        </p:nvSpPr>
        <p:spPr>
          <a:xfrm>
            <a:off x="6835313" y="1617936"/>
            <a:ext cx="75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[0.32 , 0.19 , 0.91 , 0.01 ]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</p:txBody>
      </p:sp>
    </p:spTree>
    <p:extLst>
      <p:ext uri="{BB962C8B-B14F-4D97-AF65-F5344CB8AC3E}">
        <p14:creationId xmlns:p14="http://schemas.microsoft.com/office/powerpoint/2010/main" val="303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20" grpId="0"/>
      <p:bldP spid="20" grpId="1"/>
      <p:bldP spid="21" grpId="0"/>
      <p:bldP spid="21" grpId="1"/>
      <p:bldP spid="22" grpId="0"/>
      <p:bldP spid="29" grpId="0"/>
      <p:bldP spid="37" grpId="0"/>
      <p:bldP spid="38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7031FE94-E0F6-F7AF-1A2E-70AE45EEF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70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FAF6B0-D3AB-24CD-E152-15BCBD321DDB}"/>
              </a:ext>
            </a:extLst>
          </p:cNvPr>
          <p:cNvSpPr/>
          <p:nvPr/>
        </p:nvSpPr>
        <p:spPr>
          <a:xfrm>
            <a:off x="3488479" y="3569548"/>
            <a:ext cx="1577974" cy="1415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C4A50-42E1-BA00-FB68-799C82C16AED}"/>
              </a:ext>
            </a:extLst>
          </p:cNvPr>
          <p:cNvCxnSpPr/>
          <p:nvPr/>
        </p:nvCxnSpPr>
        <p:spPr>
          <a:xfrm>
            <a:off x="2310842" y="4429983"/>
            <a:ext cx="11776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F19AE2-B819-143C-731E-B2A24EAF8534}"/>
              </a:ext>
            </a:extLst>
          </p:cNvPr>
          <p:cNvSpPr txBox="1"/>
          <p:nvPr/>
        </p:nvSpPr>
        <p:spPr>
          <a:xfrm>
            <a:off x="1720425" y="4057641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Start with input</a:t>
            </a:r>
          </a:p>
        </p:txBody>
      </p:sp>
    </p:spTree>
    <p:extLst>
      <p:ext uri="{BB962C8B-B14F-4D97-AF65-F5344CB8AC3E}">
        <p14:creationId xmlns:p14="http://schemas.microsoft.com/office/powerpoint/2010/main" val="296356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3074" name="Picture 2" descr="Desktop Computer Icon Vector Art, Icons, and Graphics for Free Download">
            <a:extLst>
              <a:ext uri="{FF2B5EF4-FFF2-40B4-BE49-F238E27FC236}">
                <a16:creationId xmlns:a16="http://schemas.microsoft.com/office/drawing/2014/main" id="{2D2F97BF-2D6E-F539-2D0C-F193C8D9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52" y="1472914"/>
            <a:ext cx="1612591" cy="16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AA12A-2AE1-255A-DE00-D701F9A38294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 Embedding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5600D2-2938-7B85-4831-6795099A9927}"/>
              </a:ext>
            </a:extLst>
          </p:cNvPr>
          <p:cNvCxnSpPr/>
          <p:nvPr/>
        </p:nvCxnSpPr>
        <p:spPr>
          <a:xfrm flipV="1">
            <a:off x="3643746" y="1775044"/>
            <a:ext cx="942109" cy="42949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B71A5B-80D0-E923-CF04-5A9B824B6D6A}"/>
              </a:ext>
            </a:extLst>
          </p:cNvPr>
          <p:cNvCxnSpPr>
            <a:cxnSpLocks/>
          </p:cNvCxnSpPr>
          <p:nvPr/>
        </p:nvCxnSpPr>
        <p:spPr>
          <a:xfrm>
            <a:off x="3643746" y="2448998"/>
            <a:ext cx="928254" cy="4899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E6030E-4667-4F91-8467-311949C1D6C3}"/>
              </a:ext>
            </a:extLst>
          </p:cNvPr>
          <p:cNvSpPr txBox="1"/>
          <p:nvPr/>
        </p:nvSpPr>
        <p:spPr>
          <a:xfrm>
            <a:off x="4719794" y="1646313"/>
            <a:ext cx="595257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B08BAF-1139-8A3E-9C2F-7D02B6511124}"/>
              </a:ext>
            </a:extLst>
          </p:cNvPr>
          <p:cNvSpPr txBox="1"/>
          <p:nvPr/>
        </p:nvSpPr>
        <p:spPr>
          <a:xfrm>
            <a:off x="4579903" y="2500729"/>
            <a:ext cx="75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[0.37 , 0.99 , 0.01 , 0.08 ]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069C97E3-97D1-A05D-EE55-C6F499C7211B}"/>
              </a:ext>
            </a:extLst>
          </p:cNvPr>
          <p:cNvSpPr/>
          <p:nvPr/>
        </p:nvSpPr>
        <p:spPr>
          <a:xfrm>
            <a:off x="5210530" y="1510858"/>
            <a:ext cx="595257" cy="593754"/>
          </a:xfrm>
          <a:prstGeom prst="mathMultiply">
            <a:avLst>
              <a:gd name="adj1" fmla="val 48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B0BE517B-B0C1-22C9-3424-FFF24BC0D9D8}"/>
              </a:ext>
            </a:extLst>
          </p:cNvPr>
          <p:cNvSpPr/>
          <p:nvPr/>
        </p:nvSpPr>
        <p:spPr>
          <a:xfrm rot="19173036">
            <a:off x="5311340" y="2755347"/>
            <a:ext cx="649985" cy="228026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3074" name="Picture 2" descr="Desktop Computer Icon Vector Art, Icons, and Graphics for Free Download">
            <a:extLst>
              <a:ext uri="{FF2B5EF4-FFF2-40B4-BE49-F238E27FC236}">
                <a16:creationId xmlns:a16="http://schemas.microsoft.com/office/drawing/2014/main" id="{2D2F97BF-2D6E-F539-2D0C-F193C8D9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3" y="2137932"/>
            <a:ext cx="1612591" cy="16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AA12A-2AE1-255A-DE00-D701F9A38294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 Embedding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5600D2-2938-7B85-4831-6795099A9927}"/>
              </a:ext>
            </a:extLst>
          </p:cNvPr>
          <p:cNvCxnSpPr>
            <a:cxnSpLocks/>
          </p:cNvCxnSpPr>
          <p:nvPr/>
        </p:nvCxnSpPr>
        <p:spPr>
          <a:xfrm>
            <a:off x="3422074" y="2869553"/>
            <a:ext cx="90747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E6030E-4667-4F91-8467-311949C1D6C3}"/>
              </a:ext>
            </a:extLst>
          </p:cNvPr>
          <p:cNvSpPr txBox="1"/>
          <p:nvPr/>
        </p:nvSpPr>
        <p:spPr>
          <a:xfrm>
            <a:off x="3495970" y="2558893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Learns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6844F-ED6B-55EE-232C-687AC67B416E}"/>
              </a:ext>
            </a:extLst>
          </p:cNvPr>
          <p:cNvSpPr/>
          <p:nvPr/>
        </p:nvSpPr>
        <p:spPr>
          <a:xfrm>
            <a:off x="4403443" y="1317950"/>
            <a:ext cx="3431303" cy="307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79BAE-A531-6EC6-B6DC-4BAB56ACF5FD}"/>
              </a:ext>
            </a:extLst>
          </p:cNvPr>
          <p:cNvSpPr txBox="1"/>
          <p:nvPr/>
        </p:nvSpPr>
        <p:spPr>
          <a:xfrm>
            <a:off x="6516043" y="167229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6F5A5-D7C5-11A8-47C3-1221E2205355}"/>
              </a:ext>
            </a:extLst>
          </p:cNvPr>
          <p:cNvSpPr txBox="1"/>
          <p:nvPr/>
        </p:nvSpPr>
        <p:spPr>
          <a:xfrm>
            <a:off x="6716934" y="1953641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A3801-713C-7E7F-DB73-5E4314DA5F1D}"/>
              </a:ext>
            </a:extLst>
          </p:cNvPr>
          <p:cNvSpPr txBox="1"/>
          <p:nvPr/>
        </p:nvSpPr>
        <p:spPr>
          <a:xfrm>
            <a:off x="6969778" y="1408833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horse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F1AD7-D33E-32C5-B2DE-9C30EE3C0095}"/>
              </a:ext>
            </a:extLst>
          </p:cNvPr>
          <p:cNvSpPr txBox="1"/>
          <p:nvPr/>
        </p:nvSpPr>
        <p:spPr>
          <a:xfrm>
            <a:off x="5360703" y="2298102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96CDA-1B84-602F-BBC2-533A80B1C7D5}"/>
              </a:ext>
            </a:extLst>
          </p:cNvPr>
          <p:cNvSpPr txBox="1"/>
          <p:nvPr/>
        </p:nvSpPr>
        <p:spPr>
          <a:xfrm>
            <a:off x="5094829" y="156740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sun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F3087-BD22-6459-F8EA-EAB0745EC6B9}"/>
              </a:ext>
            </a:extLst>
          </p:cNvPr>
          <p:cNvSpPr txBox="1"/>
          <p:nvPr/>
        </p:nvSpPr>
        <p:spPr>
          <a:xfrm>
            <a:off x="4529077" y="1726290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Learns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3F8474-2ADA-F203-D016-3E8ED87AC098}"/>
              </a:ext>
            </a:extLst>
          </p:cNvPr>
          <p:cNvSpPr txBox="1"/>
          <p:nvPr/>
        </p:nvSpPr>
        <p:spPr>
          <a:xfrm>
            <a:off x="4697775" y="2978136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happy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D78E8F-AD11-0B70-1C3E-21171B08AD65}"/>
              </a:ext>
            </a:extLst>
          </p:cNvPr>
          <p:cNvSpPr txBox="1"/>
          <p:nvPr/>
        </p:nvSpPr>
        <p:spPr>
          <a:xfrm>
            <a:off x="5009656" y="3253211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45C2E-BC54-D060-8AF5-44A0041772E1}"/>
              </a:ext>
            </a:extLst>
          </p:cNvPr>
          <p:cNvSpPr txBox="1"/>
          <p:nvPr/>
        </p:nvSpPr>
        <p:spPr>
          <a:xfrm>
            <a:off x="4722251" y="3531308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love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572A0-F5FC-15CC-A483-8E7EABE3E2EA}"/>
              </a:ext>
            </a:extLst>
          </p:cNvPr>
          <p:cNvSpPr txBox="1"/>
          <p:nvPr/>
        </p:nvSpPr>
        <p:spPr>
          <a:xfrm>
            <a:off x="6414714" y="282127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human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EDB113-C520-62BE-6621-05D457B32BD9}"/>
              </a:ext>
            </a:extLst>
          </p:cNvPr>
          <p:cNvSpPr txBox="1"/>
          <p:nvPr/>
        </p:nvSpPr>
        <p:spPr>
          <a:xfrm>
            <a:off x="6794553" y="3090055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6E8999-B15D-6CF4-DFAC-5320CEA282FB}"/>
              </a:ext>
            </a:extLst>
          </p:cNvPr>
          <p:cNvSpPr txBox="1"/>
          <p:nvPr/>
        </p:nvSpPr>
        <p:spPr>
          <a:xfrm>
            <a:off x="6670312" y="3977027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guitar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EFE469-8C53-78AD-EE94-9C368A5C960F}"/>
              </a:ext>
            </a:extLst>
          </p:cNvPr>
          <p:cNvSpPr txBox="1"/>
          <p:nvPr/>
        </p:nvSpPr>
        <p:spPr>
          <a:xfrm rot="2092979">
            <a:off x="7554777" y="1449612"/>
            <a:ext cx="1550412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“ Embedding Space ”</a:t>
            </a:r>
          </a:p>
        </p:txBody>
      </p:sp>
    </p:spTree>
    <p:extLst>
      <p:ext uri="{BB962C8B-B14F-4D97-AF65-F5344CB8AC3E}">
        <p14:creationId xmlns:p14="http://schemas.microsoft.com/office/powerpoint/2010/main" val="172229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AA12A-2AE1-255A-DE00-D701F9A38294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 Embedding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5600D2-2938-7B85-4831-6795099A9927}"/>
              </a:ext>
            </a:extLst>
          </p:cNvPr>
          <p:cNvCxnSpPr>
            <a:cxnSpLocks/>
          </p:cNvCxnSpPr>
          <p:nvPr/>
        </p:nvCxnSpPr>
        <p:spPr>
          <a:xfrm>
            <a:off x="2479964" y="3070443"/>
            <a:ext cx="6096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E6030E-4667-4F91-8467-311949C1D6C3}"/>
              </a:ext>
            </a:extLst>
          </p:cNvPr>
          <p:cNvSpPr txBox="1"/>
          <p:nvPr/>
        </p:nvSpPr>
        <p:spPr>
          <a:xfrm>
            <a:off x="1819611" y="2863252"/>
            <a:ext cx="759679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6844F-ED6B-55EE-232C-687AC67B416E}"/>
              </a:ext>
            </a:extLst>
          </p:cNvPr>
          <p:cNvSpPr/>
          <p:nvPr/>
        </p:nvSpPr>
        <p:spPr>
          <a:xfrm>
            <a:off x="3163462" y="1518840"/>
            <a:ext cx="3431303" cy="307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79BAE-A531-6EC6-B6DC-4BAB56ACF5FD}"/>
              </a:ext>
            </a:extLst>
          </p:cNvPr>
          <p:cNvSpPr txBox="1"/>
          <p:nvPr/>
        </p:nvSpPr>
        <p:spPr>
          <a:xfrm>
            <a:off x="5276062" y="187318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6F5A5-D7C5-11A8-47C3-1221E2205355}"/>
              </a:ext>
            </a:extLst>
          </p:cNvPr>
          <p:cNvSpPr txBox="1"/>
          <p:nvPr/>
        </p:nvSpPr>
        <p:spPr>
          <a:xfrm>
            <a:off x="5476953" y="2154531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A3801-713C-7E7F-DB73-5E4314DA5F1D}"/>
              </a:ext>
            </a:extLst>
          </p:cNvPr>
          <p:cNvSpPr txBox="1"/>
          <p:nvPr/>
        </p:nvSpPr>
        <p:spPr>
          <a:xfrm>
            <a:off x="5729797" y="1609723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horse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F1AD7-D33E-32C5-B2DE-9C30EE3C0095}"/>
              </a:ext>
            </a:extLst>
          </p:cNvPr>
          <p:cNvSpPr txBox="1"/>
          <p:nvPr/>
        </p:nvSpPr>
        <p:spPr>
          <a:xfrm>
            <a:off x="4120722" y="2498992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96CDA-1B84-602F-BBC2-533A80B1C7D5}"/>
              </a:ext>
            </a:extLst>
          </p:cNvPr>
          <p:cNvSpPr txBox="1"/>
          <p:nvPr/>
        </p:nvSpPr>
        <p:spPr>
          <a:xfrm>
            <a:off x="3854848" y="176829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sun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F3087-BD22-6459-F8EA-EAB0745EC6B9}"/>
              </a:ext>
            </a:extLst>
          </p:cNvPr>
          <p:cNvSpPr txBox="1"/>
          <p:nvPr/>
        </p:nvSpPr>
        <p:spPr>
          <a:xfrm>
            <a:off x="3289096" y="1927180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Learns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3F8474-2ADA-F203-D016-3E8ED87AC098}"/>
              </a:ext>
            </a:extLst>
          </p:cNvPr>
          <p:cNvSpPr txBox="1"/>
          <p:nvPr/>
        </p:nvSpPr>
        <p:spPr>
          <a:xfrm>
            <a:off x="3457794" y="3179026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happy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D78E8F-AD11-0B70-1C3E-21171B08AD65}"/>
              </a:ext>
            </a:extLst>
          </p:cNvPr>
          <p:cNvSpPr txBox="1"/>
          <p:nvPr/>
        </p:nvSpPr>
        <p:spPr>
          <a:xfrm>
            <a:off x="3769675" y="3454101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45C2E-BC54-D060-8AF5-44A0041772E1}"/>
              </a:ext>
            </a:extLst>
          </p:cNvPr>
          <p:cNvSpPr txBox="1"/>
          <p:nvPr/>
        </p:nvSpPr>
        <p:spPr>
          <a:xfrm>
            <a:off x="3482270" y="3732198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love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572A0-F5FC-15CC-A483-8E7EABE3E2EA}"/>
              </a:ext>
            </a:extLst>
          </p:cNvPr>
          <p:cNvSpPr txBox="1"/>
          <p:nvPr/>
        </p:nvSpPr>
        <p:spPr>
          <a:xfrm>
            <a:off x="5174733" y="3022169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human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EDB113-C520-62BE-6621-05D457B32BD9}"/>
              </a:ext>
            </a:extLst>
          </p:cNvPr>
          <p:cNvSpPr txBox="1"/>
          <p:nvPr/>
        </p:nvSpPr>
        <p:spPr>
          <a:xfrm>
            <a:off x="5554572" y="3290945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6E8999-B15D-6CF4-DFAC-5320CEA282FB}"/>
              </a:ext>
            </a:extLst>
          </p:cNvPr>
          <p:cNvSpPr txBox="1"/>
          <p:nvPr/>
        </p:nvSpPr>
        <p:spPr>
          <a:xfrm>
            <a:off x="5430331" y="4177917"/>
            <a:ext cx="75967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guitar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EC1A70-844F-659D-63C8-AEB816E309D2}"/>
              </a:ext>
            </a:extLst>
          </p:cNvPr>
          <p:cNvCxnSpPr>
            <a:cxnSpLocks/>
          </p:cNvCxnSpPr>
          <p:nvPr/>
        </p:nvCxnSpPr>
        <p:spPr>
          <a:xfrm>
            <a:off x="6667459" y="3027297"/>
            <a:ext cx="6096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EDF67C-8A9D-8356-9B1D-301349018F97}"/>
              </a:ext>
            </a:extLst>
          </p:cNvPr>
          <p:cNvSpPr txBox="1"/>
          <p:nvPr/>
        </p:nvSpPr>
        <p:spPr>
          <a:xfrm>
            <a:off x="7200978" y="2477376"/>
            <a:ext cx="841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[0.37 , 0.99 , 0.01 , 0.08 ]</a:t>
            </a:r>
          </a:p>
        </p:txBody>
      </p:sp>
    </p:spTree>
    <p:extLst>
      <p:ext uri="{BB962C8B-B14F-4D97-AF65-F5344CB8AC3E}">
        <p14:creationId xmlns:p14="http://schemas.microsoft.com/office/powerpoint/2010/main" val="190559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AA12A-2AE1-255A-DE00-D701F9A38294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 Embedding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5600D2-2938-7B85-4831-6795099A9927}"/>
              </a:ext>
            </a:extLst>
          </p:cNvPr>
          <p:cNvCxnSpPr>
            <a:cxnSpLocks/>
          </p:cNvCxnSpPr>
          <p:nvPr/>
        </p:nvCxnSpPr>
        <p:spPr>
          <a:xfrm>
            <a:off x="5070763" y="2524850"/>
            <a:ext cx="6096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E6030E-4667-4F91-8467-311949C1D6C3}"/>
              </a:ext>
            </a:extLst>
          </p:cNvPr>
          <p:cNvSpPr txBox="1"/>
          <p:nvPr/>
        </p:nvSpPr>
        <p:spPr>
          <a:xfrm>
            <a:off x="2744024" y="2314986"/>
            <a:ext cx="2326739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AJ’s </a:t>
            </a:r>
            <a:r>
              <a:rPr lang="en-US" sz="1800" b="1" dirty="0">
                <a:solidFill>
                  <a:srgbClr val="FF0000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is a cutie.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56E84-EBFD-DA04-7E72-6984E5114BA4}"/>
              </a:ext>
            </a:extLst>
          </p:cNvPr>
          <p:cNvSpPr txBox="1"/>
          <p:nvPr/>
        </p:nvSpPr>
        <p:spPr>
          <a:xfrm>
            <a:off x="2744024" y="2898030"/>
            <a:ext cx="2326739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AJ looks like a </a:t>
            </a:r>
            <a:r>
              <a:rPr lang="en-US" sz="1800" b="1" dirty="0">
                <a:solidFill>
                  <a:srgbClr val="FF0000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64C421-0BC4-0375-F1EB-C54B9D469C30}"/>
              </a:ext>
            </a:extLst>
          </p:cNvPr>
          <p:cNvCxnSpPr>
            <a:cxnSpLocks/>
          </p:cNvCxnSpPr>
          <p:nvPr/>
        </p:nvCxnSpPr>
        <p:spPr>
          <a:xfrm>
            <a:off x="5070763" y="3092378"/>
            <a:ext cx="6096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F2C571-5D84-DA52-9116-01101025485D}"/>
              </a:ext>
            </a:extLst>
          </p:cNvPr>
          <p:cNvSpPr txBox="1"/>
          <p:nvPr/>
        </p:nvSpPr>
        <p:spPr>
          <a:xfrm>
            <a:off x="5750461" y="2314986"/>
            <a:ext cx="2326739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IRANSansWebFaNum" panose="020B0506030804020204" pitchFamily="34" charset="-78"/>
              </a:rPr>
              <a:t>Position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A53621-1F2C-A7A1-00A4-7D4F99367D07}"/>
              </a:ext>
            </a:extLst>
          </p:cNvPr>
          <p:cNvSpPr txBox="1"/>
          <p:nvPr/>
        </p:nvSpPr>
        <p:spPr>
          <a:xfrm>
            <a:off x="5750461" y="2898030"/>
            <a:ext cx="2326739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IRANSansWebFaNum" panose="020B0506030804020204" pitchFamily="34" charset="-78"/>
              </a:rPr>
              <a:t>Position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B3C6-E315-93E2-02D6-F97150DC1ABA}"/>
              </a:ext>
            </a:extLst>
          </p:cNvPr>
          <p:cNvSpPr txBox="1"/>
          <p:nvPr/>
        </p:nvSpPr>
        <p:spPr>
          <a:xfrm rot="2092979">
            <a:off x="6555256" y="1879642"/>
            <a:ext cx="1550412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“ Positional Encoder 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7A089-92E2-4B8D-12D7-E3DF9DB0A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5838" y="3514699"/>
            <a:ext cx="5418667" cy="12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1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AA12A-2AE1-255A-DE00-D701F9A38294}"/>
              </a:ext>
            </a:extLst>
          </p:cNvPr>
          <p:cNvSpPr txBox="1"/>
          <p:nvPr/>
        </p:nvSpPr>
        <p:spPr>
          <a:xfrm>
            <a:off x="2023252" y="843628"/>
            <a:ext cx="519146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 Embedding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02B78-66B0-8A0B-2536-D62014C25224}"/>
              </a:ext>
            </a:extLst>
          </p:cNvPr>
          <p:cNvSpPr txBox="1"/>
          <p:nvPr/>
        </p:nvSpPr>
        <p:spPr>
          <a:xfrm>
            <a:off x="2082040" y="1937678"/>
            <a:ext cx="841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[0.37 , 0.99 , 0.01 , 0.08 ]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B7E75-BA6D-B45D-CD08-FA406015D641}"/>
              </a:ext>
            </a:extLst>
          </p:cNvPr>
          <p:cNvSpPr txBox="1"/>
          <p:nvPr/>
        </p:nvSpPr>
        <p:spPr>
          <a:xfrm>
            <a:off x="3945805" y="1851949"/>
            <a:ext cx="1550412" cy="124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endParaRPr lang="en-US" b="1" dirty="0">
              <a:solidFill>
                <a:schemeClr val="tx1"/>
              </a:solidFill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Positional Encoder</a:t>
            </a:r>
          </a:p>
          <a:p>
            <a:pPr algn="ctr">
              <a:lnSpc>
                <a:spcPct val="107000"/>
              </a:lnSpc>
              <a:spcAft>
                <a:spcPts val="400"/>
              </a:spcAft>
            </a:pPr>
            <a:endParaRPr lang="en-US" b="1" dirty="0">
              <a:solidFill>
                <a:schemeClr val="tx1"/>
              </a:solidFill>
              <a:latin typeface="IRANSansWebFaNum" panose="020B0506030804020204" pitchFamily="34" charset="-78"/>
              <a:ea typeface="Microsoft YaHei" panose="020B0503020204020204" pitchFamily="34" charset="-122"/>
              <a:cs typeface="IRANSansWebFaNum" panose="020B0506030804020204" pitchFamily="34" charset="-78"/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C74468F7-3770-760D-786B-854A08064278}"/>
              </a:ext>
            </a:extLst>
          </p:cNvPr>
          <p:cNvSpPr/>
          <p:nvPr/>
        </p:nvSpPr>
        <p:spPr>
          <a:xfrm>
            <a:off x="3096689" y="2247666"/>
            <a:ext cx="588818" cy="607902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508BA30-F8F9-874D-4E79-B1BA1FF70BD2}"/>
              </a:ext>
            </a:extLst>
          </p:cNvPr>
          <p:cNvSpPr/>
          <p:nvPr/>
        </p:nvSpPr>
        <p:spPr>
          <a:xfrm>
            <a:off x="5783607" y="2347262"/>
            <a:ext cx="858982" cy="40870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3DC8-60D4-9EB8-ECA4-9388CE92D88B}"/>
              </a:ext>
            </a:extLst>
          </p:cNvPr>
          <p:cNvSpPr txBox="1"/>
          <p:nvPr/>
        </p:nvSpPr>
        <p:spPr>
          <a:xfrm>
            <a:off x="7078218" y="2013007"/>
            <a:ext cx="841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[0.42 , 0.84 , 0.12 , 0.81 ]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658362-F044-A9B9-6ACB-CF82B3F3AEB5}"/>
              </a:ext>
            </a:extLst>
          </p:cNvPr>
          <p:cNvSpPr/>
          <p:nvPr/>
        </p:nvSpPr>
        <p:spPr>
          <a:xfrm>
            <a:off x="6960396" y="1916879"/>
            <a:ext cx="1077348" cy="12694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C495F-1FE3-2D8F-CC58-0EAC88DF9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958" y="3763725"/>
            <a:ext cx="3224106" cy="7687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31D017-C8AD-2A86-6E86-935BDBDE7731}"/>
              </a:ext>
            </a:extLst>
          </p:cNvPr>
          <p:cNvSpPr txBox="1"/>
          <p:nvPr/>
        </p:nvSpPr>
        <p:spPr>
          <a:xfrm>
            <a:off x="1942952" y="3246885"/>
            <a:ext cx="1119880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of ‘dog’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82C3C3-3A41-939E-9F20-8176166B68A4}"/>
              </a:ext>
            </a:extLst>
          </p:cNvPr>
          <p:cNvSpPr txBox="1"/>
          <p:nvPr/>
        </p:nvSpPr>
        <p:spPr>
          <a:xfrm>
            <a:off x="6563657" y="3247245"/>
            <a:ext cx="1870826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of ‘dog’</a:t>
            </a:r>
          </a:p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accent3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(With context info)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E2563-F4E1-BEE0-8609-06534C97D627}"/>
              </a:ext>
            </a:extLst>
          </p:cNvPr>
          <p:cNvSpPr txBox="1"/>
          <p:nvPr/>
        </p:nvSpPr>
        <p:spPr>
          <a:xfrm>
            <a:off x="3706298" y="3246885"/>
            <a:ext cx="2029426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Vector encoding of position in sentence</a:t>
            </a:r>
          </a:p>
        </p:txBody>
      </p:sp>
    </p:spTree>
    <p:extLst>
      <p:ext uri="{BB962C8B-B14F-4D97-AF65-F5344CB8AC3E}">
        <p14:creationId xmlns:p14="http://schemas.microsoft.com/office/powerpoint/2010/main" val="234044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56">
            <a:hlinkClick r:id="" action="ppaction://noaction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4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02AC94A7-9856-68EC-6EAB-86D63FF26019}"/>
              </a:ext>
            </a:extLst>
          </p:cNvPr>
          <p:cNvSpPr/>
          <p:nvPr/>
        </p:nvSpPr>
        <p:spPr>
          <a:xfrm>
            <a:off x="374103" y="765810"/>
            <a:ext cx="235884" cy="23588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dirty="0"/>
          </a:p>
        </p:txBody>
      </p:sp>
      <p:sp>
        <p:nvSpPr>
          <p:cNvPr id="10" name="Google Shape;399;p56">
            <a:extLst>
              <a:ext uri="{FF2B5EF4-FFF2-40B4-BE49-F238E27FC236}">
                <a16:creationId xmlns:a16="http://schemas.microsoft.com/office/drawing/2014/main" id="{9EF03190-86A4-965E-5266-FB911B18C126}"/>
              </a:ext>
            </a:extLst>
          </p:cNvPr>
          <p:cNvSpPr txBox="1">
            <a:spLocks/>
          </p:cNvSpPr>
          <p:nvPr/>
        </p:nvSpPr>
        <p:spPr>
          <a:xfrm>
            <a:off x="756780" y="2895465"/>
            <a:ext cx="1895086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INTRODUCTION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1" name="Google Shape;401;p56">
            <a:extLst>
              <a:ext uri="{FF2B5EF4-FFF2-40B4-BE49-F238E27FC236}">
                <a16:creationId xmlns:a16="http://schemas.microsoft.com/office/drawing/2014/main" id="{27AA53CF-645E-8100-7757-3277696C6A16}"/>
              </a:ext>
            </a:extLst>
          </p:cNvPr>
          <p:cNvSpPr txBox="1">
            <a:spLocks/>
          </p:cNvSpPr>
          <p:nvPr/>
        </p:nvSpPr>
        <p:spPr>
          <a:xfrm>
            <a:off x="2578333" y="2097113"/>
            <a:ext cx="2075554" cy="6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 IDEA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2" name="Google Shape;402;p56">
            <a:extLst>
              <a:ext uri="{FF2B5EF4-FFF2-40B4-BE49-F238E27FC236}">
                <a16:creationId xmlns:a16="http://schemas.microsoft.com/office/drawing/2014/main" id="{0BF092A8-F146-CD13-2502-9201A889E80E}"/>
              </a:ext>
            </a:extLst>
          </p:cNvPr>
          <p:cNvSpPr txBox="1">
            <a:spLocks/>
          </p:cNvSpPr>
          <p:nvPr/>
        </p:nvSpPr>
        <p:spPr>
          <a:xfrm>
            <a:off x="4091096" y="2895465"/>
            <a:ext cx="2873584" cy="91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</a:t>
            </a:r>
          </a:p>
          <a:p>
            <a:pPr algn="ctr"/>
            <a:r>
              <a:rPr lang="en-US" sz="1600" dirty="0"/>
              <a:t>ARCHITECTURE</a:t>
            </a:r>
            <a:endParaRPr lang="en" sz="1600" dirty="0"/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3" name="Google Shape;403;p56">
            <a:extLst>
              <a:ext uri="{FF2B5EF4-FFF2-40B4-BE49-F238E27FC236}">
                <a16:creationId xmlns:a16="http://schemas.microsoft.com/office/drawing/2014/main" id="{C53E28E8-1899-2775-85C6-91E494067197}"/>
              </a:ext>
            </a:extLst>
          </p:cNvPr>
          <p:cNvSpPr txBox="1">
            <a:spLocks/>
          </p:cNvSpPr>
          <p:nvPr/>
        </p:nvSpPr>
        <p:spPr>
          <a:xfrm>
            <a:off x="6283990" y="2056659"/>
            <a:ext cx="2311370" cy="6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RESULTS AND DISCUSSION</a:t>
            </a:r>
            <a:br>
              <a:rPr lang="en-US" sz="1600" dirty="0"/>
            </a:br>
            <a:endParaRPr lang="en-US" sz="1600" dirty="0">
              <a:solidFill>
                <a:schemeClr val="accent2"/>
              </a:solidFill>
            </a:endParaRPr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4" name="Google Shape;404;p56">
            <a:hlinkClick r:id="rId3" action="ppaction://hlinksldjump"/>
            <a:extLst>
              <a:ext uri="{FF2B5EF4-FFF2-40B4-BE49-F238E27FC236}">
                <a16:creationId xmlns:a16="http://schemas.microsoft.com/office/drawing/2014/main" id="{F86FCED1-330D-6D80-C693-4530A0DD28D6}"/>
              </a:ext>
            </a:extLst>
          </p:cNvPr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05;p56">
            <a:hlinkClick r:id="rId4" action="ppaction://hlinksldjump"/>
            <a:extLst>
              <a:ext uri="{FF2B5EF4-FFF2-40B4-BE49-F238E27FC236}">
                <a16:creationId xmlns:a16="http://schemas.microsoft.com/office/drawing/2014/main" id="{62EFBD0A-809E-81BE-4114-7E0DA1209C80}"/>
              </a:ext>
            </a:extLst>
          </p:cNvPr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6;p56">
            <a:hlinkClick r:id="rId5" action="ppaction://hlinksldjump"/>
            <a:extLst>
              <a:ext uri="{FF2B5EF4-FFF2-40B4-BE49-F238E27FC236}">
                <a16:creationId xmlns:a16="http://schemas.microsoft.com/office/drawing/2014/main" id="{6F042D73-12DF-DA6E-DB30-B7B0FFAF1EE1}"/>
              </a:ext>
            </a:extLst>
          </p:cNvPr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07;p56">
            <a:hlinkClick r:id="" action="ppaction://noaction"/>
            <a:extLst>
              <a:ext uri="{FF2B5EF4-FFF2-40B4-BE49-F238E27FC236}">
                <a16:creationId xmlns:a16="http://schemas.microsoft.com/office/drawing/2014/main" id="{DD7DD894-AE23-FC0D-9740-E0B3E4D51BB1}"/>
              </a:ext>
            </a:extLst>
          </p:cNvPr>
          <p:cNvSpPr/>
          <p:nvPr/>
        </p:nvSpPr>
        <p:spPr>
          <a:xfrm>
            <a:off x="7077588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08;p56">
            <a:extLst>
              <a:ext uri="{FF2B5EF4-FFF2-40B4-BE49-F238E27FC236}">
                <a16:creationId xmlns:a16="http://schemas.microsoft.com/office/drawing/2014/main" id="{9DF5BC14-4F40-0A50-ACA2-BB7A9EA36D9A}"/>
              </a:ext>
            </a:extLst>
          </p:cNvPr>
          <p:cNvCxnSpPr>
            <a:stCxn id="14" idx="5"/>
            <a:endCxn id="15" idx="1"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409;p56">
            <a:extLst>
              <a:ext uri="{FF2B5EF4-FFF2-40B4-BE49-F238E27FC236}">
                <a16:creationId xmlns:a16="http://schemas.microsoft.com/office/drawing/2014/main" id="{48929733-0A8F-EF19-5A42-CD745D806045}"/>
              </a:ext>
            </a:extLst>
          </p:cNvPr>
          <p:cNvCxnSpPr>
            <a:stCxn id="15" idx="7"/>
            <a:endCxn id="16" idx="3"/>
          </p:cNvCxnSpPr>
          <p:nvPr/>
        </p:nvCxnSpPr>
        <p:spPr>
          <a:xfrm rot="10800000" flipH="1">
            <a:off x="3872143" y="2446665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410;p56">
            <a:extLst>
              <a:ext uri="{FF2B5EF4-FFF2-40B4-BE49-F238E27FC236}">
                <a16:creationId xmlns:a16="http://schemas.microsoft.com/office/drawing/2014/main" id="{1300BB45-8AC7-844A-6ABE-0C2B466F125C}"/>
              </a:ext>
            </a:extLst>
          </p:cNvPr>
          <p:cNvCxnSpPr>
            <a:endCxn id="18" idx="1"/>
          </p:cNvCxnSpPr>
          <p:nvPr/>
        </p:nvCxnSpPr>
        <p:spPr>
          <a:xfrm>
            <a:off x="5783844" y="2468865"/>
            <a:ext cx="1399800" cy="7512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438;p56">
            <a:hlinkClick r:id="rId6" action="ppaction://hlinksldjump"/>
            <a:extLst>
              <a:ext uri="{FF2B5EF4-FFF2-40B4-BE49-F238E27FC236}">
                <a16:creationId xmlns:a16="http://schemas.microsoft.com/office/drawing/2014/main" id="{79124362-0A04-825E-2C9E-1209FC24D741}"/>
              </a:ext>
            </a:extLst>
          </p:cNvPr>
          <p:cNvSpPr/>
          <p:nvPr/>
        </p:nvSpPr>
        <p:spPr>
          <a:xfrm>
            <a:off x="3436589" y="3296891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1027">
            <a:hlinkClick r:id="rId3" action="ppaction://hlinksldjump"/>
            <a:extLst>
              <a:ext uri="{FF2B5EF4-FFF2-40B4-BE49-F238E27FC236}">
                <a16:creationId xmlns:a16="http://schemas.microsoft.com/office/drawing/2014/main" id="{8A8CC6E9-86EC-A447-0834-761152CE6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668" y="2038205"/>
            <a:ext cx="335309" cy="298730"/>
          </a:xfrm>
          <a:prstGeom prst="rect">
            <a:avLst/>
          </a:prstGeom>
        </p:spPr>
      </p:pic>
      <p:sp>
        <p:nvSpPr>
          <p:cNvPr id="5" name="Google Shape;399;p56">
            <a:extLst>
              <a:ext uri="{FF2B5EF4-FFF2-40B4-BE49-F238E27FC236}">
                <a16:creationId xmlns:a16="http://schemas.microsoft.com/office/drawing/2014/main" id="{257AFD80-A837-0504-3B5F-8198CBE9B940}"/>
              </a:ext>
            </a:extLst>
          </p:cNvPr>
          <p:cNvSpPr txBox="1">
            <a:spLocks/>
          </p:cNvSpPr>
          <p:nvPr/>
        </p:nvSpPr>
        <p:spPr>
          <a:xfrm>
            <a:off x="1354347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01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6" name="Google Shape;399;p56">
            <a:extLst>
              <a:ext uri="{FF2B5EF4-FFF2-40B4-BE49-F238E27FC236}">
                <a16:creationId xmlns:a16="http://schemas.microsoft.com/office/drawing/2014/main" id="{D67036B6-3B35-37F5-3C99-BFF6D98556E8}"/>
              </a:ext>
            </a:extLst>
          </p:cNvPr>
          <p:cNvSpPr txBox="1">
            <a:spLocks/>
          </p:cNvSpPr>
          <p:nvPr/>
        </p:nvSpPr>
        <p:spPr>
          <a:xfrm>
            <a:off x="3270818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02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7" name="Google Shape;399;p56">
            <a:extLst>
              <a:ext uri="{FF2B5EF4-FFF2-40B4-BE49-F238E27FC236}">
                <a16:creationId xmlns:a16="http://schemas.microsoft.com/office/drawing/2014/main" id="{27E10A31-8BAB-C2E2-E496-E27D6C3EA586}"/>
              </a:ext>
            </a:extLst>
          </p:cNvPr>
          <p:cNvSpPr txBox="1">
            <a:spLocks/>
          </p:cNvSpPr>
          <p:nvPr/>
        </p:nvSpPr>
        <p:spPr>
          <a:xfrm>
            <a:off x="5217259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03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8" name="Google Shape;399;p56">
            <a:extLst>
              <a:ext uri="{FF2B5EF4-FFF2-40B4-BE49-F238E27FC236}">
                <a16:creationId xmlns:a16="http://schemas.microsoft.com/office/drawing/2014/main" id="{DEAD8E7C-6F47-412C-52D8-B2D99A682D8E}"/>
              </a:ext>
            </a:extLst>
          </p:cNvPr>
          <p:cNvSpPr txBox="1">
            <a:spLocks/>
          </p:cNvSpPr>
          <p:nvPr/>
        </p:nvSpPr>
        <p:spPr>
          <a:xfrm>
            <a:off x="7128092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04</a:t>
            </a:r>
            <a:endParaRPr lang="en" sz="1600" dirty="0">
              <a:solidFill>
                <a:schemeClr val="accent2"/>
              </a:solidFill>
            </a:endParaRPr>
          </a:p>
        </p:txBody>
      </p:sp>
      <p:pic>
        <p:nvPicPr>
          <p:cNvPr id="37" name="Picture 36">
            <a:hlinkClick r:id="rId8" action="ppaction://hlinksldjump"/>
            <a:extLst>
              <a:ext uri="{FF2B5EF4-FFF2-40B4-BE49-F238E27FC236}">
                <a16:creationId xmlns:a16="http://schemas.microsoft.com/office/drawing/2014/main" id="{CDBFE3DE-AEB5-3EA4-63AB-377BE98B3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281" y="2004041"/>
            <a:ext cx="329213" cy="359695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961B0C6-E1FE-82D4-9BE6-8EC9012EAF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9827" y="3308771"/>
            <a:ext cx="359695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5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7031FE94-E0F6-F7AF-1A2E-70AE45EEF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70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19AE2-B819-143C-731E-B2A24EAF8534}"/>
              </a:ext>
            </a:extLst>
          </p:cNvPr>
          <p:cNvSpPr txBox="1"/>
          <p:nvPr/>
        </p:nvSpPr>
        <p:spPr>
          <a:xfrm>
            <a:off x="1757572" y="2433506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Encoder Block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60DF8941-AE8E-6DED-EE51-97E6872948B4}"/>
              </a:ext>
            </a:extLst>
          </p:cNvPr>
          <p:cNvSpPr/>
          <p:nvPr/>
        </p:nvSpPr>
        <p:spPr>
          <a:xfrm rot="19173036">
            <a:off x="3963321" y="467518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4AEDCFF4-DDA7-03A7-59FF-D390D365BC57}"/>
              </a:ext>
            </a:extLst>
          </p:cNvPr>
          <p:cNvSpPr/>
          <p:nvPr/>
        </p:nvSpPr>
        <p:spPr>
          <a:xfrm rot="19173036">
            <a:off x="3709608" y="426047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6C81E35-0FE0-3A80-E846-CB650AF8C92D}"/>
              </a:ext>
            </a:extLst>
          </p:cNvPr>
          <p:cNvSpPr/>
          <p:nvPr/>
        </p:nvSpPr>
        <p:spPr>
          <a:xfrm rot="10800000">
            <a:off x="3411739" y="2349697"/>
            <a:ext cx="310532" cy="1450394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D17DE7-F4F7-4026-7F03-CB889B062E3B}"/>
              </a:ext>
            </a:extLst>
          </p:cNvPr>
          <p:cNvCxnSpPr>
            <a:cxnSpLocks/>
          </p:cNvCxnSpPr>
          <p:nvPr/>
        </p:nvCxnSpPr>
        <p:spPr>
          <a:xfrm>
            <a:off x="3161532" y="3447627"/>
            <a:ext cx="976975" cy="0"/>
          </a:xfrm>
          <a:prstGeom prst="straightConnector1">
            <a:avLst/>
          </a:prstGeom>
          <a:ln w="57150">
            <a:solidFill>
              <a:srgbClr val="B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17D27E-8D2B-6D15-97CE-67410A956F38}"/>
              </a:ext>
            </a:extLst>
          </p:cNvPr>
          <p:cNvSpPr txBox="1"/>
          <p:nvPr/>
        </p:nvSpPr>
        <p:spPr>
          <a:xfrm>
            <a:off x="2895396" y="3271518"/>
            <a:ext cx="39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829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375027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2FE6-CBBF-B3B9-9736-E25FEBBFC0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6" t="12449" r="85426" b="11225"/>
          <a:stretch/>
        </p:blipFill>
        <p:spPr>
          <a:xfrm>
            <a:off x="1178778" y="2492585"/>
            <a:ext cx="717974" cy="219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F41EA-8CE5-94C6-D71C-1CE75DA1B5B6}"/>
              </a:ext>
            </a:extLst>
          </p:cNvPr>
          <p:cNvSpPr txBox="1"/>
          <p:nvPr/>
        </p:nvSpPr>
        <p:spPr>
          <a:xfrm>
            <a:off x="2289383" y="1414189"/>
            <a:ext cx="6176822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Attention (what part of input should we focus?) in multi-head attention.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62CB5-8615-F715-6223-AD9D439741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485" t="3387" r="1432" b="14062"/>
          <a:stretch/>
        </p:blipFill>
        <p:spPr>
          <a:xfrm>
            <a:off x="2574087" y="2122921"/>
            <a:ext cx="2865119" cy="25670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78A1B71-E923-CA6D-BA24-3CB3AF92046F}"/>
              </a:ext>
            </a:extLst>
          </p:cNvPr>
          <p:cNvSpPr/>
          <p:nvPr/>
        </p:nvSpPr>
        <p:spPr>
          <a:xfrm>
            <a:off x="1917288" y="2716105"/>
            <a:ext cx="636263" cy="2302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ED81EBC-7410-37CF-FDE7-0AAE2F8581DC}"/>
              </a:ext>
            </a:extLst>
          </p:cNvPr>
          <p:cNvSpPr/>
          <p:nvPr/>
        </p:nvSpPr>
        <p:spPr>
          <a:xfrm>
            <a:off x="1917288" y="3213385"/>
            <a:ext cx="636263" cy="2302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26D406-E3E8-D380-E8D9-19341BA39F62}"/>
              </a:ext>
            </a:extLst>
          </p:cNvPr>
          <p:cNvSpPr/>
          <p:nvPr/>
        </p:nvSpPr>
        <p:spPr>
          <a:xfrm>
            <a:off x="1920991" y="3715498"/>
            <a:ext cx="636263" cy="2302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9E4AE8-7478-1D54-9B4C-237CA6FEEC2A}"/>
              </a:ext>
            </a:extLst>
          </p:cNvPr>
          <p:cNvSpPr/>
          <p:nvPr/>
        </p:nvSpPr>
        <p:spPr>
          <a:xfrm>
            <a:off x="1917288" y="4287844"/>
            <a:ext cx="636263" cy="2302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51E37-48F0-CC8F-6060-DCCA93EF3F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17" t="14604" r="40537" b="11121"/>
          <a:stretch/>
        </p:blipFill>
        <p:spPr>
          <a:xfrm>
            <a:off x="5391573" y="2498530"/>
            <a:ext cx="2920753" cy="2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sz="10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7031FE94-E0F6-F7AF-1A2E-70AE45EEF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70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19AE2-B819-143C-731E-B2A24EAF8534}"/>
              </a:ext>
            </a:extLst>
          </p:cNvPr>
          <p:cNvSpPr txBox="1"/>
          <p:nvPr/>
        </p:nvSpPr>
        <p:spPr>
          <a:xfrm>
            <a:off x="1757572" y="2433506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Encoder Block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60DF8941-AE8E-6DED-EE51-97E6872948B4}"/>
              </a:ext>
            </a:extLst>
          </p:cNvPr>
          <p:cNvSpPr/>
          <p:nvPr/>
        </p:nvSpPr>
        <p:spPr>
          <a:xfrm rot="19173036">
            <a:off x="3963321" y="467518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4AEDCFF4-DDA7-03A7-59FF-D390D365BC57}"/>
              </a:ext>
            </a:extLst>
          </p:cNvPr>
          <p:cNvSpPr/>
          <p:nvPr/>
        </p:nvSpPr>
        <p:spPr>
          <a:xfrm rot="19173036">
            <a:off x="3709608" y="426047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6C81E35-0FE0-3A80-E846-CB650AF8C92D}"/>
              </a:ext>
            </a:extLst>
          </p:cNvPr>
          <p:cNvSpPr/>
          <p:nvPr/>
        </p:nvSpPr>
        <p:spPr>
          <a:xfrm rot="10800000">
            <a:off x="3411739" y="2349697"/>
            <a:ext cx="310532" cy="1450394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7D27E-8D2B-6D15-97CE-67410A956F38}"/>
              </a:ext>
            </a:extLst>
          </p:cNvPr>
          <p:cNvSpPr txBox="1"/>
          <p:nvPr/>
        </p:nvSpPr>
        <p:spPr>
          <a:xfrm>
            <a:off x="2403116" y="3040274"/>
            <a:ext cx="39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34ABF2-4DB0-7A70-6711-CAE11CD5C1C7}"/>
              </a:ext>
            </a:extLst>
          </p:cNvPr>
          <p:cNvCxnSpPr/>
          <p:nvPr/>
        </p:nvCxnSpPr>
        <p:spPr>
          <a:xfrm flipV="1">
            <a:off x="2702560" y="2756747"/>
            <a:ext cx="1435947" cy="447040"/>
          </a:xfrm>
          <a:prstGeom prst="bentConnector3">
            <a:avLst>
              <a:gd name="adj1" fmla="val 50943"/>
            </a:avLst>
          </a:prstGeom>
          <a:ln w="57150">
            <a:solidFill>
              <a:srgbClr val="B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-Shape 22">
            <a:extLst>
              <a:ext uri="{FF2B5EF4-FFF2-40B4-BE49-F238E27FC236}">
                <a16:creationId xmlns:a16="http://schemas.microsoft.com/office/drawing/2014/main" id="{84E8EA5F-2D36-AE52-363E-054EEF530C18}"/>
              </a:ext>
            </a:extLst>
          </p:cNvPr>
          <p:cNvSpPr/>
          <p:nvPr/>
        </p:nvSpPr>
        <p:spPr>
          <a:xfrm rot="19173036">
            <a:off x="3662375" y="336929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8A4CADC7-AB67-B718-1FF1-4CA948F2EFC8}"/>
              </a:ext>
            </a:extLst>
          </p:cNvPr>
          <p:cNvCxnSpPr/>
          <p:nvPr/>
        </p:nvCxnSpPr>
        <p:spPr>
          <a:xfrm flipV="1">
            <a:off x="2693764" y="2756747"/>
            <a:ext cx="1435947" cy="447040"/>
          </a:xfrm>
          <a:prstGeom prst="bentConnector3">
            <a:avLst>
              <a:gd name="adj1" fmla="val 50943"/>
            </a:avLst>
          </a:prstGeom>
          <a:ln w="57150">
            <a:solidFill>
              <a:srgbClr val="B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375027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F41EA-8CE5-94C6-D71C-1CE75DA1B5B6}"/>
              </a:ext>
            </a:extLst>
          </p:cNvPr>
          <p:cNvSpPr txBox="1"/>
          <p:nvPr/>
        </p:nvSpPr>
        <p:spPr>
          <a:xfrm>
            <a:off x="2310137" y="1414189"/>
            <a:ext cx="6088338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Attention (what part of input should w focus?) in multi-head attention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Feed-Forward Network</a:t>
            </a:r>
          </a:p>
        </p:txBody>
      </p:sp>
      <p:pic>
        <p:nvPicPr>
          <p:cNvPr id="1026" name="Picture 2" descr="A schematic of a feed-forward network">
            <a:extLst>
              <a:ext uri="{FF2B5EF4-FFF2-40B4-BE49-F238E27FC236}">
                <a16:creationId xmlns:a16="http://schemas.microsoft.com/office/drawing/2014/main" id="{E2994860-8B1A-C96C-C704-DA99016BB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60"/>
          <a:stretch/>
        </p:blipFill>
        <p:spPr bwMode="auto">
          <a:xfrm rot="5400000">
            <a:off x="2657348" y="910699"/>
            <a:ext cx="1747133" cy="51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22D431-61D4-4C60-6D0F-525E4DFE76A0}"/>
              </a:ext>
            </a:extLst>
          </p:cNvPr>
          <p:cNvSpPr/>
          <p:nvPr/>
        </p:nvSpPr>
        <p:spPr>
          <a:xfrm>
            <a:off x="2289384" y="4130887"/>
            <a:ext cx="2167467" cy="2097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ED9211C2-6A83-55F1-393B-A61119D42A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9" r="49643" b="4869"/>
          <a:stretch/>
        </p:blipFill>
        <p:spPr bwMode="auto">
          <a:xfrm>
            <a:off x="6243619" y="1998595"/>
            <a:ext cx="1662288" cy="2930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04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22</a:t>
            </a:r>
            <a:endParaRPr sz="11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375027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F41EA-8CE5-94C6-D71C-1CE75DA1B5B6}"/>
              </a:ext>
            </a:extLst>
          </p:cNvPr>
          <p:cNvSpPr txBox="1"/>
          <p:nvPr/>
        </p:nvSpPr>
        <p:spPr>
          <a:xfrm>
            <a:off x="2309940" y="1414189"/>
            <a:ext cx="6088338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Attention (what part of input should w focus?) in multi-head attention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Feed-Forward Network: each of these attention vectors is independent of one another and So, we can apply parallelization here.</a:t>
            </a:r>
          </a:p>
        </p:txBody>
      </p:sp>
      <p:pic>
        <p:nvPicPr>
          <p:cNvPr id="5" name="Picture 4" descr="A schematic of the encoder's output.">
            <a:extLst>
              <a:ext uri="{FF2B5EF4-FFF2-40B4-BE49-F238E27FC236}">
                <a16:creationId xmlns:a16="http://schemas.microsoft.com/office/drawing/2014/main" id="{4B4F2AA2-4374-D414-6348-82418ED11C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61776" y="701588"/>
            <a:ext cx="2168074" cy="585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48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r>
            <a:endParaRPr sz="11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2" y="843628"/>
            <a:ext cx="2718089" cy="111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</a:t>
            </a:r>
          </a:p>
        </p:txBody>
      </p:sp>
      <p:pic>
        <p:nvPicPr>
          <p:cNvPr id="5" name="Picture 4" descr="A schematic of the transformer neural network">
            <a:extLst>
              <a:ext uri="{FF2B5EF4-FFF2-40B4-BE49-F238E27FC236}">
                <a16:creationId xmlns:a16="http://schemas.microsoft.com/office/drawing/2014/main" id="{C589DE44-14F7-5704-66C1-023699159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5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C7893-AA36-9A31-C83B-CB845682912B}"/>
              </a:ext>
            </a:extLst>
          </p:cNvPr>
          <p:cNvSpPr txBox="1"/>
          <p:nvPr/>
        </p:nvSpPr>
        <p:spPr>
          <a:xfrm>
            <a:off x="3010647" y="2433506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Encoder Block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647E18FD-4B5A-DB01-0F28-E0C9792B6666}"/>
              </a:ext>
            </a:extLst>
          </p:cNvPr>
          <p:cNvSpPr/>
          <p:nvPr/>
        </p:nvSpPr>
        <p:spPr>
          <a:xfrm rot="19173036">
            <a:off x="5216396" y="467518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996291C-1E24-75AF-B65C-C412A1187698}"/>
              </a:ext>
            </a:extLst>
          </p:cNvPr>
          <p:cNvSpPr/>
          <p:nvPr/>
        </p:nvSpPr>
        <p:spPr>
          <a:xfrm rot="19173036">
            <a:off x="4962683" y="426047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C3201D2-C55C-F444-CF66-30634704E5C8}"/>
              </a:ext>
            </a:extLst>
          </p:cNvPr>
          <p:cNvSpPr/>
          <p:nvPr/>
        </p:nvSpPr>
        <p:spPr>
          <a:xfrm rot="10800000">
            <a:off x="4664814" y="2349697"/>
            <a:ext cx="310532" cy="1450394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C0A19595-FB71-B6A6-7FB6-E03513C1682E}"/>
              </a:ext>
            </a:extLst>
          </p:cNvPr>
          <p:cNvSpPr/>
          <p:nvPr/>
        </p:nvSpPr>
        <p:spPr>
          <a:xfrm rot="19173036">
            <a:off x="4915450" y="336929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73E02A60-6EB4-9FEB-DC52-B4D8DD86099E}"/>
              </a:ext>
            </a:extLst>
          </p:cNvPr>
          <p:cNvSpPr/>
          <p:nvPr/>
        </p:nvSpPr>
        <p:spPr>
          <a:xfrm rot="19173036">
            <a:off x="4911361" y="267663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hematic of the encoder's output.">
            <a:extLst>
              <a:ext uri="{FF2B5EF4-FFF2-40B4-BE49-F238E27FC236}">
                <a16:creationId xmlns:a16="http://schemas.microsoft.com/office/drawing/2014/main" id="{580B4CFA-3E25-EBA4-9C3D-080C813210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4301" r="12312" b="77074"/>
          <a:stretch/>
        </p:blipFill>
        <p:spPr bwMode="auto">
          <a:xfrm>
            <a:off x="5107995" y="1679837"/>
            <a:ext cx="671372" cy="504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2D6112D-5D93-0D34-976A-031CD8CC3BAE}"/>
              </a:ext>
            </a:extLst>
          </p:cNvPr>
          <p:cNvCxnSpPr>
            <a:cxnSpLocks/>
            <a:endCxn id="22" idx="2"/>
          </p:cNvCxnSpPr>
          <p:nvPr/>
        </p:nvCxnSpPr>
        <p:spPr>
          <a:xfrm rot="10800000">
            <a:off x="5443681" y="2184622"/>
            <a:ext cx="335686" cy="1445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1D774C-F57B-CEEC-E64E-DD57D8CA009E}"/>
              </a:ext>
            </a:extLst>
          </p:cNvPr>
          <p:cNvCxnSpPr>
            <a:stCxn id="22" idx="3"/>
          </p:cNvCxnSpPr>
          <p:nvPr/>
        </p:nvCxnSpPr>
        <p:spPr>
          <a:xfrm>
            <a:off x="5779367" y="1932229"/>
            <a:ext cx="785690" cy="777951"/>
          </a:xfrm>
          <a:prstGeom prst="bentConnector3">
            <a:avLst>
              <a:gd name="adj1" fmla="val 5678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AC5393-92D0-94DC-AEBA-24C4DF8BDACD}"/>
              </a:ext>
            </a:extLst>
          </p:cNvPr>
          <p:cNvSpPr/>
          <p:nvPr/>
        </p:nvSpPr>
        <p:spPr>
          <a:xfrm rot="10800000" flipH="1">
            <a:off x="7588651" y="1744552"/>
            <a:ext cx="310533" cy="2080511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FE27C-C4A4-1811-3A3A-FDD5E7186A15}"/>
              </a:ext>
            </a:extLst>
          </p:cNvPr>
          <p:cNvSpPr txBox="1"/>
          <p:nvPr/>
        </p:nvSpPr>
        <p:spPr>
          <a:xfrm rot="2931455">
            <a:off x="7487173" y="2086938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Decoder Block</a:t>
            </a:r>
          </a:p>
        </p:txBody>
      </p:sp>
    </p:spTree>
    <p:extLst>
      <p:ext uri="{BB962C8B-B14F-4D97-AF65-F5344CB8AC3E}">
        <p14:creationId xmlns:p14="http://schemas.microsoft.com/office/powerpoint/2010/main" val="125528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  <a:endParaRPr sz="10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1904899" y="4098325"/>
            <a:ext cx="176106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“ The big red dog ”</a:t>
            </a:r>
          </a:p>
        </p:txBody>
      </p:sp>
      <p:pic>
        <p:nvPicPr>
          <p:cNvPr id="5" name="Picture 4" descr="A schematic of the transformer neural network">
            <a:extLst>
              <a:ext uri="{FF2B5EF4-FFF2-40B4-BE49-F238E27FC236}">
                <a16:creationId xmlns:a16="http://schemas.microsoft.com/office/drawing/2014/main" id="{5CA86874-3639-E08E-9574-24A1F0AEED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15" y="883752"/>
            <a:ext cx="2874595" cy="4152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932ECF2-F65F-EA4D-6AE9-31262EF9E9C1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 flipV="1">
            <a:off x="2897304" y="2258795"/>
            <a:ext cx="2050503" cy="2274247"/>
          </a:xfrm>
          <a:prstGeom prst="bentConnector4">
            <a:avLst>
              <a:gd name="adj1" fmla="val -23700"/>
              <a:gd name="adj2" fmla="val 7650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8A0F79B-DD46-1169-A130-BCA1545F0663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 flipH="1">
            <a:off x="5453806" y="2274569"/>
            <a:ext cx="2180639" cy="2088357"/>
          </a:xfrm>
          <a:prstGeom prst="bentConnector3">
            <a:avLst>
              <a:gd name="adj1" fmla="val -21044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68563E-9A0C-2ED8-78EB-A9E5A4606305}"/>
              </a:ext>
            </a:extLst>
          </p:cNvPr>
          <p:cNvSpPr txBox="1"/>
          <p:nvPr/>
        </p:nvSpPr>
        <p:spPr>
          <a:xfrm>
            <a:off x="6605791" y="4086221"/>
            <a:ext cx="1965025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“Le </a:t>
            </a: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rouge 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587461-7ACD-E0A4-391A-993C7578181A}"/>
              </a:ext>
            </a:extLst>
          </p:cNvPr>
          <p:cNvSpPr txBox="1"/>
          <p:nvPr/>
        </p:nvSpPr>
        <p:spPr>
          <a:xfrm>
            <a:off x="1904899" y="1302241"/>
            <a:ext cx="2815757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we’re training a translator for English to French.</a:t>
            </a:r>
          </a:p>
        </p:txBody>
      </p:sp>
    </p:spTree>
    <p:extLst>
      <p:ext uri="{BB962C8B-B14F-4D97-AF65-F5344CB8AC3E}">
        <p14:creationId xmlns:p14="http://schemas.microsoft.com/office/powerpoint/2010/main" val="259926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1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pic>
        <p:nvPicPr>
          <p:cNvPr id="7" name="Picture 6" descr="A schematic of the transformer neural network">
            <a:extLst>
              <a:ext uri="{FF2B5EF4-FFF2-40B4-BE49-F238E27FC236}">
                <a16:creationId xmlns:a16="http://schemas.microsoft.com/office/drawing/2014/main" id="{7031FE94-E0F6-F7AF-1A2E-70AE45EEF3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70" y="791725"/>
            <a:ext cx="2966085" cy="42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19AE2-B819-143C-731E-B2A24EAF8534}"/>
              </a:ext>
            </a:extLst>
          </p:cNvPr>
          <p:cNvSpPr txBox="1"/>
          <p:nvPr/>
        </p:nvSpPr>
        <p:spPr>
          <a:xfrm>
            <a:off x="1757572" y="2433506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Encoder Block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60DF8941-AE8E-6DED-EE51-97E6872948B4}"/>
              </a:ext>
            </a:extLst>
          </p:cNvPr>
          <p:cNvSpPr/>
          <p:nvPr/>
        </p:nvSpPr>
        <p:spPr>
          <a:xfrm rot="19173036">
            <a:off x="3963321" y="467518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4AEDCFF4-DDA7-03A7-59FF-D390D365BC57}"/>
              </a:ext>
            </a:extLst>
          </p:cNvPr>
          <p:cNvSpPr/>
          <p:nvPr/>
        </p:nvSpPr>
        <p:spPr>
          <a:xfrm rot="19173036">
            <a:off x="3709608" y="4260474"/>
            <a:ext cx="293492" cy="102962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6C81E35-0FE0-3A80-E846-CB650AF8C92D}"/>
              </a:ext>
            </a:extLst>
          </p:cNvPr>
          <p:cNvSpPr/>
          <p:nvPr/>
        </p:nvSpPr>
        <p:spPr>
          <a:xfrm rot="10800000">
            <a:off x="3407521" y="2346900"/>
            <a:ext cx="310532" cy="1450394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7D27E-8D2B-6D15-97CE-67410A956F38}"/>
              </a:ext>
            </a:extLst>
          </p:cNvPr>
          <p:cNvSpPr txBox="1"/>
          <p:nvPr/>
        </p:nvSpPr>
        <p:spPr>
          <a:xfrm>
            <a:off x="7335310" y="3693146"/>
            <a:ext cx="39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334ABF2-4DB0-7A70-6711-CAE11CD5C1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35040" y="3863043"/>
            <a:ext cx="1327084" cy="488731"/>
          </a:xfrm>
          <a:prstGeom prst="bentConnector3">
            <a:avLst>
              <a:gd name="adj1" fmla="val 50000"/>
            </a:avLst>
          </a:prstGeom>
          <a:ln w="57150">
            <a:solidFill>
              <a:srgbClr val="B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-Shape 22">
            <a:extLst>
              <a:ext uri="{FF2B5EF4-FFF2-40B4-BE49-F238E27FC236}">
                <a16:creationId xmlns:a16="http://schemas.microsoft.com/office/drawing/2014/main" id="{84E8EA5F-2D36-AE52-363E-054EEF530C18}"/>
              </a:ext>
            </a:extLst>
          </p:cNvPr>
          <p:cNvSpPr/>
          <p:nvPr/>
        </p:nvSpPr>
        <p:spPr>
          <a:xfrm rot="19173036">
            <a:off x="3656922" y="3370535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6A324268-A3DF-CA8E-EB02-3355FC2C4604}"/>
              </a:ext>
            </a:extLst>
          </p:cNvPr>
          <p:cNvSpPr/>
          <p:nvPr/>
        </p:nvSpPr>
        <p:spPr>
          <a:xfrm rot="19173036">
            <a:off x="3656920" y="2678010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080EEDF-D5D1-A7A1-524E-3CE6CFD40140}"/>
              </a:ext>
            </a:extLst>
          </p:cNvPr>
          <p:cNvSpPr/>
          <p:nvPr/>
        </p:nvSpPr>
        <p:spPr>
          <a:xfrm rot="10800000" flipH="1">
            <a:off x="6333767" y="1716784"/>
            <a:ext cx="310533" cy="2080511"/>
          </a:xfrm>
          <a:prstGeom prst="rightBrace">
            <a:avLst>
              <a:gd name="adj1" fmla="val 61872"/>
              <a:gd name="adj2" fmla="val 8035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7CC8D1-BB12-85FA-E5C7-84757EE96BA0}"/>
              </a:ext>
            </a:extLst>
          </p:cNvPr>
          <p:cNvSpPr txBox="1"/>
          <p:nvPr/>
        </p:nvSpPr>
        <p:spPr>
          <a:xfrm>
            <a:off x="6644300" y="1943988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Decoder Block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CF604F-2B6C-3AFD-CDBF-A99CADC15384}"/>
              </a:ext>
            </a:extLst>
          </p:cNvPr>
          <p:cNvSpPr/>
          <p:nvPr/>
        </p:nvSpPr>
        <p:spPr>
          <a:xfrm>
            <a:off x="4985788" y="4000923"/>
            <a:ext cx="1066800" cy="10757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hematic of the encoder's output.">
            <a:extLst>
              <a:ext uri="{FF2B5EF4-FFF2-40B4-BE49-F238E27FC236}">
                <a16:creationId xmlns:a16="http://schemas.microsoft.com/office/drawing/2014/main" id="{D73280B5-2A77-018C-F6F9-26322ABF22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4301" r="12312" b="77074"/>
          <a:stretch/>
        </p:blipFill>
        <p:spPr bwMode="auto">
          <a:xfrm>
            <a:off x="3860590" y="1678050"/>
            <a:ext cx="671372" cy="504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0DE7CB-74FE-94AB-5AD0-BF8AC1CB6147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4196276" y="2182835"/>
            <a:ext cx="335686" cy="1445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B4A817E-1AFD-58BF-FFC5-D353B31A8EA7}"/>
              </a:ext>
            </a:extLst>
          </p:cNvPr>
          <p:cNvCxnSpPr>
            <a:stCxn id="2" idx="3"/>
          </p:cNvCxnSpPr>
          <p:nvPr/>
        </p:nvCxnSpPr>
        <p:spPr>
          <a:xfrm>
            <a:off x="4531962" y="1930442"/>
            <a:ext cx="785690" cy="777951"/>
          </a:xfrm>
          <a:prstGeom prst="bentConnector3">
            <a:avLst>
              <a:gd name="adj1" fmla="val 5678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41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  <a:endParaRPr sz="105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0546-599E-DAF4-4A95-AF55A107FAD6}"/>
              </a:ext>
            </a:extLst>
          </p:cNvPr>
          <p:cNvSpPr txBox="1"/>
          <p:nvPr/>
        </p:nvSpPr>
        <p:spPr>
          <a:xfrm>
            <a:off x="2309940" y="1709770"/>
            <a:ext cx="6088338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0E1CF-ABC5-35EA-1A4D-514020F4ACD1}"/>
              </a:ext>
            </a:extLst>
          </p:cNvPr>
          <p:cNvSpPr/>
          <p:nvPr/>
        </p:nvSpPr>
        <p:spPr>
          <a:xfrm>
            <a:off x="1727263" y="2190138"/>
            <a:ext cx="6109486" cy="2881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hematic of the decoder block">
            <a:extLst>
              <a:ext uri="{FF2B5EF4-FFF2-40B4-BE49-F238E27FC236}">
                <a16:creationId xmlns:a16="http://schemas.microsoft.com/office/drawing/2014/main" id="{5395FCE9-B4D7-49A5-4D8A-3F18092250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7609"/>
          <a:stretch/>
        </p:blipFill>
        <p:spPr bwMode="auto">
          <a:xfrm rot="5400000">
            <a:off x="4292712" y="361948"/>
            <a:ext cx="1715846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5984E3-B524-58E8-2F12-205725EDF41B}"/>
              </a:ext>
            </a:extLst>
          </p:cNvPr>
          <p:cNvSpPr txBox="1"/>
          <p:nvPr/>
        </p:nvSpPr>
        <p:spPr>
          <a:xfrm>
            <a:off x="1559598" y="3860555"/>
            <a:ext cx="832146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21" name="Picture 2" descr="A schematic of a feed-forward network">
            <a:extLst>
              <a:ext uri="{FF2B5EF4-FFF2-40B4-BE49-F238E27FC236}">
                <a16:creationId xmlns:a16="http://schemas.microsoft.com/office/drawing/2014/main" id="{172FB2BE-9450-8F5F-9656-76D2B11E5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2833826" y="4128164"/>
            <a:ext cx="1130070" cy="7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1C8527A-9480-4214-60DE-861EFF7AF2D6}"/>
              </a:ext>
            </a:extLst>
          </p:cNvPr>
          <p:cNvSpPr/>
          <p:nvPr/>
        </p:nvSpPr>
        <p:spPr>
          <a:xfrm>
            <a:off x="2552573" y="4426953"/>
            <a:ext cx="422140" cy="1585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F4B1E25-E716-A7CC-B856-E98344B439BC}"/>
              </a:ext>
            </a:extLst>
          </p:cNvPr>
          <p:cNvSpPr/>
          <p:nvPr/>
        </p:nvSpPr>
        <p:spPr>
          <a:xfrm>
            <a:off x="2336332" y="3905985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F710F1F-58D5-CAE0-F1BB-30EFD0E88F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9376" y="3531998"/>
            <a:ext cx="1261824" cy="686680"/>
          </a:xfrm>
          <a:prstGeom prst="curvedConnector3">
            <a:avLst>
              <a:gd name="adj1" fmla="val -99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sz="105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0546-599E-DAF4-4A95-AF55A107FAD6}"/>
              </a:ext>
            </a:extLst>
          </p:cNvPr>
          <p:cNvSpPr txBox="1"/>
          <p:nvPr/>
        </p:nvSpPr>
        <p:spPr>
          <a:xfrm>
            <a:off x="2309940" y="1709770"/>
            <a:ext cx="6088338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Masked Multi-head attention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148D7D-A5EA-A604-625C-D5CBC8A0D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720" y="2358608"/>
            <a:ext cx="4686515" cy="26178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7DA9AB-6034-05B0-9FEA-A66FC1FC74A2}"/>
              </a:ext>
            </a:extLst>
          </p:cNvPr>
          <p:cNvSpPr/>
          <p:nvPr/>
        </p:nvSpPr>
        <p:spPr>
          <a:xfrm>
            <a:off x="2691721" y="2361490"/>
            <a:ext cx="560548" cy="35326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56">
            <a:hlinkClick r:id="" action="ppaction://noaction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 dirty="0"/>
          </a:p>
        </p:txBody>
      </p:sp>
      <p:sp>
        <p:nvSpPr>
          <p:cNvPr id="4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02AC94A7-9856-68EC-6EAB-86D63FF26019}"/>
              </a:ext>
            </a:extLst>
          </p:cNvPr>
          <p:cNvSpPr/>
          <p:nvPr/>
        </p:nvSpPr>
        <p:spPr>
          <a:xfrm>
            <a:off x="367008" y="758715"/>
            <a:ext cx="250074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dirty="0"/>
          </a:p>
        </p:txBody>
      </p:sp>
      <p:pic>
        <p:nvPicPr>
          <p:cNvPr id="1028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0480C9C-2111-31E7-643D-A89B7869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E7660133-1098-5097-3B37-48B4DC4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Google Shape;399;p56">
            <a:extLst>
              <a:ext uri="{FF2B5EF4-FFF2-40B4-BE49-F238E27FC236}">
                <a16:creationId xmlns:a16="http://schemas.microsoft.com/office/drawing/2014/main" id="{F2F97DFF-7F0F-3792-0D0F-F410AF4EFFF2}"/>
              </a:ext>
            </a:extLst>
          </p:cNvPr>
          <p:cNvSpPr txBox="1">
            <a:spLocks/>
          </p:cNvSpPr>
          <p:nvPr/>
        </p:nvSpPr>
        <p:spPr>
          <a:xfrm>
            <a:off x="649803" y="2895465"/>
            <a:ext cx="210904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>
                <a:solidFill>
                  <a:srgbClr val="00B050"/>
                </a:solidFill>
              </a:rPr>
              <a:t>INTRODUCTION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1083" name="Google Shape;401;p56">
            <a:extLst>
              <a:ext uri="{FF2B5EF4-FFF2-40B4-BE49-F238E27FC236}">
                <a16:creationId xmlns:a16="http://schemas.microsoft.com/office/drawing/2014/main" id="{64A4CD97-30BD-AA91-9BF5-56A014DDE597}"/>
              </a:ext>
            </a:extLst>
          </p:cNvPr>
          <p:cNvSpPr txBox="1">
            <a:spLocks/>
          </p:cNvSpPr>
          <p:nvPr/>
        </p:nvSpPr>
        <p:spPr>
          <a:xfrm>
            <a:off x="2578326" y="2088562"/>
            <a:ext cx="2075554" cy="62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 IDEA</a:t>
            </a:r>
            <a:br>
              <a:rPr lang="en-US" sz="1600" dirty="0"/>
            </a:br>
            <a:endParaRPr lang="en-US" sz="1600" dirty="0"/>
          </a:p>
          <a:p>
            <a:pPr algn="ctr"/>
            <a:br>
              <a:rPr lang="en-US" sz="1600" dirty="0"/>
            </a:b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084" name="Google Shape;402;p56">
            <a:extLst>
              <a:ext uri="{FF2B5EF4-FFF2-40B4-BE49-F238E27FC236}">
                <a16:creationId xmlns:a16="http://schemas.microsoft.com/office/drawing/2014/main" id="{25033CB3-3B7A-E6BA-7F8F-06DCC3A61526}"/>
              </a:ext>
            </a:extLst>
          </p:cNvPr>
          <p:cNvSpPr txBox="1">
            <a:spLocks/>
          </p:cNvSpPr>
          <p:nvPr/>
        </p:nvSpPr>
        <p:spPr>
          <a:xfrm>
            <a:off x="4091096" y="2895465"/>
            <a:ext cx="2873584" cy="91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</a:t>
            </a:r>
          </a:p>
          <a:p>
            <a:pPr algn="ctr"/>
            <a:r>
              <a:rPr lang="en-US" sz="1600" dirty="0"/>
              <a:t>ARCHITECTURE</a:t>
            </a:r>
            <a:endParaRPr lang="en" sz="1600" dirty="0"/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085" name="Google Shape;403;p56">
            <a:extLst>
              <a:ext uri="{FF2B5EF4-FFF2-40B4-BE49-F238E27FC236}">
                <a16:creationId xmlns:a16="http://schemas.microsoft.com/office/drawing/2014/main" id="{44FFFA0C-2527-A0F3-7565-9B2EA20E75D7}"/>
              </a:ext>
            </a:extLst>
          </p:cNvPr>
          <p:cNvSpPr txBox="1">
            <a:spLocks/>
          </p:cNvSpPr>
          <p:nvPr/>
        </p:nvSpPr>
        <p:spPr>
          <a:xfrm>
            <a:off x="6283990" y="2052875"/>
            <a:ext cx="2311370" cy="69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RESULTS AND DISCUSSION</a:t>
            </a:r>
            <a:br>
              <a:rPr lang="en-US" sz="1600" dirty="0"/>
            </a:br>
            <a:endParaRPr lang="en-US" sz="1600" dirty="0">
              <a:solidFill>
                <a:schemeClr val="accent2"/>
              </a:solidFill>
            </a:endParaRPr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086" name="Google Shape;404;p56">
            <a:extLst>
              <a:ext uri="{FF2B5EF4-FFF2-40B4-BE49-F238E27FC236}">
                <a16:creationId xmlns:a16="http://schemas.microsoft.com/office/drawing/2014/main" id="{8D0E958C-C44D-3579-9826-65A304EA8F64}"/>
              </a:ext>
            </a:extLst>
          </p:cNvPr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name="adj" fmla="val 1148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405;p56">
            <a:extLst>
              <a:ext uri="{FF2B5EF4-FFF2-40B4-BE49-F238E27FC236}">
                <a16:creationId xmlns:a16="http://schemas.microsoft.com/office/drawing/2014/main" id="{B03EC285-D6A3-67F1-DA8D-8E4858AB628E}"/>
              </a:ext>
            </a:extLst>
          </p:cNvPr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406;p56">
            <a:extLst>
              <a:ext uri="{FF2B5EF4-FFF2-40B4-BE49-F238E27FC236}">
                <a16:creationId xmlns:a16="http://schemas.microsoft.com/office/drawing/2014/main" id="{7C157F09-6A28-954B-27B6-C10ADBB2A0F8}"/>
              </a:ext>
            </a:extLst>
          </p:cNvPr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407;p56">
            <a:extLst>
              <a:ext uri="{FF2B5EF4-FFF2-40B4-BE49-F238E27FC236}">
                <a16:creationId xmlns:a16="http://schemas.microsoft.com/office/drawing/2014/main" id="{5734E139-C202-778F-AC71-9A042B137140}"/>
              </a:ext>
            </a:extLst>
          </p:cNvPr>
          <p:cNvSpPr/>
          <p:nvPr/>
        </p:nvSpPr>
        <p:spPr>
          <a:xfrm>
            <a:off x="7077588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408;p56">
            <a:extLst>
              <a:ext uri="{FF2B5EF4-FFF2-40B4-BE49-F238E27FC236}">
                <a16:creationId xmlns:a16="http://schemas.microsoft.com/office/drawing/2014/main" id="{07B57FCD-A6FF-E518-3560-571353362BCC}"/>
              </a:ext>
            </a:extLst>
          </p:cNvPr>
          <p:cNvCxnSpPr>
            <a:stCxn id="1086" idx="5"/>
            <a:endCxn id="1087" idx="1"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409;p56">
            <a:extLst>
              <a:ext uri="{FF2B5EF4-FFF2-40B4-BE49-F238E27FC236}">
                <a16:creationId xmlns:a16="http://schemas.microsoft.com/office/drawing/2014/main" id="{F09AC7F7-5A1E-DBCA-A662-6A04E0EB0550}"/>
              </a:ext>
            </a:extLst>
          </p:cNvPr>
          <p:cNvCxnSpPr>
            <a:stCxn id="1087" idx="7"/>
            <a:endCxn id="384" idx="3"/>
          </p:cNvCxnSpPr>
          <p:nvPr/>
        </p:nvCxnSpPr>
        <p:spPr>
          <a:xfrm rot="10800000" flipH="1">
            <a:off x="3872143" y="2446665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410;p56">
            <a:extLst>
              <a:ext uri="{FF2B5EF4-FFF2-40B4-BE49-F238E27FC236}">
                <a16:creationId xmlns:a16="http://schemas.microsoft.com/office/drawing/2014/main" id="{7F44A3C1-9D17-6213-CE7B-B75037410CB9}"/>
              </a:ext>
            </a:extLst>
          </p:cNvPr>
          <p:cNvCxnSpPr>
            <a:endCxn id="385" idx="1"/>
          </p:cNvCxnSpPr>
          <p:nvPr/>
        </p:nvCxnSpPr>
        <p:spPr>
          <a:xfrm>
            <a:off x="5783844" y="2468865"/>
            <a:ext cx="1399800" cy="7512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9" name="Google Shape;411;p56">
            <a:extLst>
              <a:ext uri="{FF2B5EF4-FFF2-40B4-BE49-F238E27FC236}">
                <a16:creationId xmlns:a16="http://schemas.microsoft.com/office/drawing/2014/main" id="{49982D46-79ED-9D88-0C2B-BD0BDC7C38C0}"/>
              </a:ext>
            </a:extLst>
          </p:cNvPr>
          <p:cNvGrpSpPr/>
          <p:nvPr/>
        </p:nvGrpSpPr>
        <p:grpSpPr>
          <a:xfrm>
            <a:off x="7260150" y="3296795"/>
            <a:ext cx="359015" cy="358633"/>
            <a:chOff x="1309875" y="1499912"/>
            <a:chExt cx="359015" cy="358633"/>
          </a:xfrm>
        </p:grpSpPr>
        <p:sp>
          <p:nvSpPr>
            <p:cNvPr id="390" name="Google Shape;412;p56">
              <a:extLst>
                <a:ext uri="{FF2B5EF4-FFF2-40B4-BE49-F238E27FC236}">
                  <a16:creationId xmlns:a16="http://schemas.microsoft.com/office/drawing/2014/main" id="{FE0D1C61-414C-156D-84A7-BD2F318CC386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3;p56">
              <a:extLst>
                <a:ext uri="{FF2B5EF4-FFF2-40B4-BE49-F238E27FC236}">
                  <a16:creationId xmlns:a16="http://schemas.microsoft.com/office/drawing/2014/main" id="{4FBB37E1-493F-975F-4120-C551BEA6110C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;p56">
              <a:extLst>
                <a:ext uri="{FF2B5EF4-FFF2-40B4-BE49-F238E27FC236}">
                  <a16:creationId xmlns:a16="http://schemas.microsoft.com/office/drawing/2014/main" id="{2E9753D6-D5DE-FA68-A485-A84B43C574F5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;p56">
              <a:extLst>
                <a:ext uri="{FF2B5EF4-FFF2-40B4-BE49-F238E27FC236}">
                  <a16:creationId xmlns:a16="http://schemas.microsoft.com/office/drawing/2014/main" id="{538963EB-F590-FD2E-9500-A49335158549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6;p56">
              <a:extLst>
                <a:ext uri="{FF2B5EF4-FFF2-40B4-BE49-F238E27FC236}">
                  <a16:creationId xmlns:a16="http://schemas.microsoft.com/office/drawing/2014/main" id="{940709C8-43DC-E19E-A311-710D79EAF311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7;p56">
              <a:extLst>
                <a:ext uri="{FF2B5EF4-FFF2-40B4-BE49-F238E27FC236}">
                  <a16:creationId xmlns:a16="http://schemas.microsoft.com/office/drawing/2014/main" id="{5A53C2FF-C894-DFFE-DD30-B6576AAFB7F3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18;p56">
              <a:extLst>
                <a:ext uri="{FF2B5EF4-FFF2-40B4-BE49-F238E27FC236}">
                  <a16:creationId xmlns:a16="http://schemas.microsoft.com/office/drawing/2014/main" id="{AAA08A52-4DE1-C223-F4ED-98653116290F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19;p56">
              <a:extLst>
                <a:ext uri="{FF2B5EF4-FFF2-40B4-BE49-F238E27FC236}">
                  <a16:creationId xmlns:a16="http://schemas.microsoft.com/office/drawing/2014/main" id="{EDB9B6AD-50D2-9F92-3ADB-3833E5838EE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0;p56">
              <a:extLst>
                <a:ext uri="{FF2B5EF4-FFF2-40B4-BE49-F238E27FC236}">
                  <a16:creationId xmlns:a16="http://schemas.microsoft.com/office/drawing/2014/main" id="{FF854CB6-8334-8060-953E-B9FB1F457647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421;p56">
            <a:extLst>
              <a:ext uri="{FF2B5EF4-FFF2-40B4-BE49-F238E27FC236}">
                <a16:creationId xmlns:a16="http://schemas.microsoft.com/office/drawing/2014/main" id="{38264CBE-F142-5C54-2DFD-A3C7218892A9}"/>
              </a:ext>
            </a:extLst>
          </p:cNvPr>
          <p:cNvGrpSpPr/>
          <p:nvPr/>
        </p:nvGrpSpPr>
        <p:grpSpPr>
          <a:xfrm>
            <a:off x="5362579" y="2011243"/>
            <a:ext cx="330613" cy="359015"/>
            <a:chOff x="2219466" y="1500293"/>
            <a:chExt cx="330613" cy="359015"/>
          </a:xfrm>
        </p:grpSpPr>
        <p:sp>
          <p:nvSpPr>
            <p:cNvPr id="1092" name="Google Shape;422;p56">
              <a:extLst>
                <a:ext uri="{FF2B5EF4-FFF2-40B4-BE49-F238E27FC236}">
                  <a16:creationId xmlns:a16="http://schemas.microsoft.com/office/drawing/2014/main" id="{4A003AE6-CF03-0BC5-17CD-F7A006B966CE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23;p56">
              <a:extLst>
                <a:ext uri="{FF2B5EF4-FFF2-40B4-BE49-F238E27FC236}">
                  <a16:creationId xmlns:a16="http://schemas.microsoft.com/office/drawing/2014/main" id="{E2F6A3BF-0A39-B8FF-E5F9-1249A2407CE9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424;p56">
            <a:extLst>
              <a:ext uri="{FF2B5EF4-FFF2-40B4-BE49-F238E27FC236}">
                <a16:creationId xmlns:a16="http://schemas.microsoft.com/office/drawing/2014/main" id="{1792172E-4CA6-EAAD-B578-01CCF40E86CD}"/>
              </a:ext>
            </a:extLst>
          </p:cNvPr>
          <p:cNvGrpSpPr/>
          <p:nvPr/>
        </p:nvGrpSpPr>
        <p:grpSpPr>
          <a:xfrm>
            <a:off x="1535790" y="2039455"/>
            <a:ext cx="337069" cy="302593"/>
            <a:chOff x="3441065" y="4302505"/>
            <a:chExt cx="337069" cy="302593"/>
          </a:xfrm>
          <a:solidFill>
            <a:srgbClr val="00B050"/>
          </a:solidFill>
        </p:grpSpPr>
        <p:sp>
          <p:nvSpPr>
            <p:cNvPr id="1095" name="Google Shape;425;p56">
              <a:extLst>
                <a:ext uri="{FF2B5EF4-FFF2-40B4-BE49-F238E27FC236}">
                  <a16:creationId xmlns:a16="http://schemas.microsoft.com/office/drawing/2014/main" id="{079D9706-D8B4-BBC7-86C7-A8F2AAB4F8E3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26;p56">
              <a:extLst>
                <a:ext uri="{FF2B5EF4-FFF2-40B4-BE49-F238E27FC236}">
                  <a16:creationId xmlns:a16="http://schemas.microsoft.com/office/drawing/2014/main" id="{7AE07276-C9D8-4A05-DC5E-16AFD2FFBB57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27;p56">
              <a:extLst>
                <a:ext uri="{FF2B5EF4-FFF2-40B4-BE49-F238E27FC236}">
                  <a16:creationId xmlns:a16="http://schemas.microsoft.com/office/drawing/2014/main" id="{21AF51A8-B900-EE05-2DEC-54D5D2ED45CA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28;p56">
              <a:extLst>
                <a:ext uri="{FF2B5EF4-FFF2-40B4-BE49-F238E27FC236}">
                  <a16:creationId xmlns:a16="http://schemas.microsoft.com/office/drawing/2014/main" id="{FC86217C-20B3-0C98-DD6D-E657C9253132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29;p56">
              <a:extLst>
                <a:ext uri="{FF2B5EF4-FFF2-40B4-BE49-F238E27FC236}">
                  <a16:creationId xmlns:a16="http://schemas.microsoft.com/office/drawing/2014/main" id="{8B84AD5C-6F60-057E-13AE-6715180C106B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30;p56">
              <a:extLst>
                <a:ext uri="{FF2B5EF4-FFF2-40B4-BE49-F238E27FC236}">
                  <a16:creationId xmlns:a16="http://schemas.microsoft.com/office/drawing/2014/main" id="{2D448AFD-DC32-2F2E-B787-660AE7432A9B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31;p56">
              <a:extLst>
                <a:ext uri="{FF2B5EF4-FFF2-40B4-BE49-F238E27FC236}">
                  <a16:creationId xmlns:a16="http://schemas.microsoft.com/office/drawing/2014/main" id="{B59593D3-0C1F-FCEA-1B0F-58B3BED7F528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32;p56">
              <a:extLst>
                <a:ext uri="{FF2B5EF4-FFF2-40B4-BE49-F238E27FC236}">
                  <a16:creationId xmlns:a16="http://schemas.microsoft.com/office/drawing/2014/main" id="{6520489D-213B-6DE8-7609-2C82B0156B17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33;p56">
              <a:extLst>
                <a:ext uri="{FF2B5EF4-FFF2-40B4-BE49-F238E27FC236}">
                  <a16:creationId xmlns:a16="http://schemas.microsoft.com/office/drawing/2014/main" id="{C975BEAE-84E0-5BE9-C883-F5EBDE42E278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34;p56">
              <a:extLst>
                <a:ext uri="{FF2B5EF4-FFF2-40B4-BE49-F238E27FC236}">
                  <a16:creationId xmlns:a16="http://schemas.microsoft.com/office/drawing/2014/main" id="{6476BCCB-3834-5A11-B57A-0BA5CFC636A4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35;p56">
              <a:extLst>
                <a:ext uri="{FF2B5EF4-FFF2-40B4-BE49-F238E27FC236}">
                  <a16:creationId xmlns:a16="http://schemas.microsoft.com/office/drawing/2014/main" id="{29C575F0-9E34-4CBB-C83A-A98B4B4E0598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36;p56">
              <a:extLst>
                <a:ext uri="{FF2B5EF4-FFF2-40B4-BE49-F238E27FC236}">
                  <a16:creationId xmlns:a16="http://schemas.microsoft.com/office/drawing/2014/main" id="{DA9123A0-843E-3358-9C8A-0E59BEA73E1F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37;p56">
              <a:extLst>
                <a:ext uri="{FF2B5EF4-FFF2-40B4-BE49-F238E27FC236}">
                  <a16:creationId xmlns:a16="http://schemas.microsoft.com/office/drawing/2014/main" id="{0A3BCE61-085E-780C-4353-22E1A414E20B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438;p56">
            <a:extLst>
              <a:ext uri="{FF2B5EF4-FFF2-40B4-BE49-F238E27FC236}">
                <a16:creationId xmlns:a16="http://schemas.microsoft.com/office/drawing/2014/main" id="{E4FBAA83-D4F6-87E6-3494-D472ACDD9A45}"/>
              </a:ext>
            </a:extLst>
          </p:cNvPr>
          <p:cNvSpPr/>
          <p:nvPr/>
        </p:nvSpPr>
        <p:spPr>
          <a:xfrm>
            <a:off x="3436589" y="3296891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9;p56">
            <a:extLst>
              <a:ext uri="{FF2B5EF4-FFF2-40B4-BE49-F238E27FC236}">
                <a16:creationId xmlns:a16="http://schemas.microsoft.com/office/drawing/2014/main" id="{A0D70372-23C7-5C0A-9C51-F5BBC0A9B5AC}"/>
              </a:ext>
            </a:extLst>
          </p:cNvPr>
          <p:cNvSpPr txBox="1">
            <a:spLocks/>
          </p:cNvSpPr>
          <p:nvPr/>
        </p:nvSpPr>
        <p:spPr>
          <a:xfrm>
            <a:off x="1354347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>
                <a:solidFill>
                  <a:srgbClr val="00B050"/>
                </a:solidFill>
              </a:rPr>
              <a:t>01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3" name="Google Shape;399;p56">
            <a:extLst>
              <a:ext uri="{FF2B5EF4-FFF2-40B4-BE49-F238E27FC236}">
                <a16:creationId xmlns:a16="http://schemas.microsoft.com/office/drawing/2014/main" id="{19219862-8E68-6AE8-5FAF-E9A05749CD30}"/>
              </a:ext>
            </a:extLst>
          </p:cNvPr>
          <p:cNvSpPr txBox="1">
            <a:spLocks/>
          </p:cNvSpPr>
          <p:nvPr/>
        </p:nvSpPr>
        <p:spPr>
          <a:xfrm>
            <a:off x="3270818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02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4" name="Google Shape;399;p56">
            <a:extLst>
              <a:ext uri="{FF2B5EF4-FFF2-40B4-BE49-F238E27FC236}">
                <a16:creationId xmlns:a16="http://schemas.microsoft.com/office/drawing/2014/main" id="{5B8CD708-BC06-C7A2-A7EA-6CE214ACAC13}"/>
              </a:ext>
            </a:extLst>
          </p:cNvPr>
          <p:cNvSpPr txBox="1">
            <a:spLocks/>
          </p:cNvSpPr>
          <p:nvPr/>
        </p:nvSpPr>
        <p:spPr>
          <a:xfrm>
            <a:off x="5217259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03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5" name="Google Shape;399;p56">
            <a:extLst>
              <a:ext uri="{FF2B5EF4-FFF2-40B4-BE49-F238E27FC236}">
                <a16:creationId xmlns:a16="http://schemas.microsoft.com/office/drawing/2014/main" id="{540B8178-A872-4D78-5D79-50E1DB645C04}"/>
              </a:ext>
            </a:extLst>
          </p:cNvPr>
          <p:cNvSpPr txBox="1">
            <a:spLocks/>
          </p:cNvSpPr>
          <p:nvPr/>
        </p:nvSpPr>
        <p:spPr>
          <a:xfrm>
            <a:off x="7128092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04</a:t>
            </a:r>
            <a:endParaRPr lang="en"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28</a:t>
            </a:r>
            <a:endParaRPr sz="105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0546-599E-DAF4-4A95-AF55A107FAD6}"/>
              </a:ext>
            </a:extLst>
          </p:cNvPr>
          <p:cNvSpPr txBox="1"/>
          <p:nvPr/>
        </p:nvSpPr>
        <p:spPr>
          <a:xfrm>
            <a:off x="2309940" y="1709770"/>
            <a:ext cx="6088338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Masked Multi-head attention</a:t>
            </a:r>
          </a:p>
        </p:txBody>
      </p:sp>
      <p:pic>
        <p:nvPicPr>
          <p:cNvPr id="20" name="Picture 19" descr="A schematic of the encoder's output.">
            <a:extLst>
              <a:ext uri="{FF2B5EF4-FFF2-40B4-BE49-F238E27FC236}">
                <a16:creationId xmlns:a16="http://schemas.microsoft.com/office/drawing/2014/main" id="{B9B02F95-BBFD-C288-38B0-00F46489BD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4301" r="12312" b="77074"/>
          <a:stretch/>
        </p:blipFill>
        <p:spPr bwMode="auto">
          <a:xfrm>
            <a:off x="5577374" y="1738755"/>
            <a:ext cx="671372" cy="50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4A8CB7-FB04-F8A4-169C-BD1EE25E3FC0}"/>
              </a:ext>
            </a:extLst>
          </p:cNvPr>
          <p:cNvSpPr/>
          <p:nvPr/>
        </p:nvSpPr>
        <p:spPr>
          <a:xfrm>
            <a:off x="1720427" y="2337857"/>
            <a:ext cx="6109486" cy="2687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schematic of the decoder block">
            <a:extLst>
              <a:ext uri="{FF2B5EF4-FFF2-40B4-BE49-F238E27FC236}">
                <a16:creationId xmlns:a16="http://schemas.microsoft.com/office/drawing/2014/main" id="{93AC46AF-0DBB-8345-BFFF-13542BA852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7609"/>
          <a:stretch/>
        </p:blipFill>
        <p:spPr bwMode="auto">
          <a:xfrm rot="5400000">
            <a:off x="4285876" y="524509"/>
            <a:ext cx="1715846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27CA09-0409-5DD6-B61E-6E013FD5EC72}"/>
              </a:ext>
            </a:extLst>
          </p:cNvPr>
          <p:cNvSpPr txBox="1"/>
          <p:nvPr/>
        </p:nvSpPr>
        <p:spPr>
          <a:xfrm>
            <a:off x="1559598" y="3860555"/>
            <a:ext cx="832146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31" name="Picture 2" descr="A schematic of a feed-forward network">
            <a:extLst>
              <a:ext uri="{FF2B5EF4-FFF2-40B4-BE49-F238E27FC236}">
                <a16:creationId xmlns:a16="http://schemas.microsoft.com/office/drawing/2014/main" id="{4910DBDB-FBA4-9C8E-1624-2292200CD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3004421" y="4196553"/>
            <a:ext cx="925660" cy="6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75FCC06A-ADF6-C2C8-60A8-43E92C7706E1}"/>
              </a:ext>
            </a:extLst>
          </p:cNvPr>
          <p:cNvSpPr/>
          <p:nvPr/>
        </p:nvSpPr>
        <p:spPr>
          <a:xfrm>
            <a:off x="2588997" y="4426952"/>
            <a:ext cx="536907" cy="1653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EA7CC42-54AB-03FD-0AE2-A38B696272D1}"/>
              </a:ext>
            </a:extLst>
          </p:cNvPr>
          <p:cNvSpPr/>
          <p:nvPr/>
        </p:nvSpPr>
        <p:spPr>
          <a:xfrm>
            <a:off x="2336332" y="3905985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C3CF283-0AFA-CB1D-4E02-4D26152684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9376" y="3531998"/>
            <a:ext cx="1261824" cy="686680"/>
          </a:xfrm>
          <a:prstGeom prst="curvedConnector3">
            <a:avLst>
              <a:gd name="adj1" fmla="val -99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-Shape 34">
            <a:extLst>
              <a:ext uri="{FF2B5EF4-FFF2-40B4-BE49-F238E27FC236}">
                <a16:creationId xmlns:a16="http://schemas.microsoft.com/office/drawing/2014/main" id="{D68C03C5-5B5A-2FA4-6874-2B8AD58D405A}"/>
              </a:ext>
            </a:extLst>
          </p:cNvPr>
          <p:cNvSpPr/>
          <p:nvPr/>
        </p:nvSpPr>
        <p:spPr>
          <a:xfrm rot="19173036">
            <a:off x="4454380" y="2390850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F745B4-B199-A177-6D72-068F53DFA49A}"/>
              </a:ext>
            </a:extLst>
          </p:cNvPr>
          <p:cNvSpPr/>
          <p:nvPr/>
        </p:nvSpPr>
        <p:spPr>
          <a:xfrm>
            <a:off x="5096388" y="2540611"/>
            <a:ext cx="816672" cy="10086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C6CA4E8-39DD-A4AB-CABE-8FCC15BD69A2}"/>
              </a:ext>
            </a:extLst>
          </p:cNvPr>
          <p:cNvCxnSpPr>
            <a:cxnSpLocks/>
          </p:cNvCxnSpPr>
          <p:nvPr/>
        </p:nvCxnSpPr>
        <p:spPr>
          <a:xfrm rot="5400000">
            <a:off x="5369996" y="2286015"/>
            <a:ext cx="585541" cy="500589"/>
          </a:xfrm>
          <a:prstGeom prst="bentConnector3">
            <a:avLst>
              <a:gd name="adj1" fmla="val 245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3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29</a:t>
            </a:r>
            <a:endParaRPr sz="105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0546-599E-DAF4-4A95-AF55A107FAD6}"/>
              </a:ext>
            </a:extLst>
          </p:cNvPr>
          <p:cNvSpPr txBox="1"/>
          <p:nvPr/>
        </p:nvSpPr>
        <p:spPr>
          <a:xfrm>
            <a:off x="2309940" y="1709770"/>
            <a:ext cx="6088338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Masked Multi-head attention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Multi-head attention (for Decoder &amp; Encoder)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7D43EC-C551-C447-87E4-BC8BF3231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919" y="2648134"/>
            <a:ext cx="4727787" cy="23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84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endParaRPr sz="10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0546-599E-DAF4-4A95-AF55A107FAD6}"/>
              </a:ext>
            </a:extLst>
          </p:cNvPr>
          <p:cNvSpPr txBox="1"/>
          <p:nvPr/>
        </p:nvSpPr>
        <p:spPr>
          <a:xfrm>
            <a:off x="2288995" y="1708724"/>
            <a:ext cx="6088338" cy="111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Masked Multi-head attention (Each vector represents the relationship with other words in both languages )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Feed-Forward Networks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7BB0CF-DDA1-6350-E011-1659AB6E5267}"/>
              </a:ext>
            </a:extLst>
          </p:cNvPr>
          <p:cNvSpPr/>
          <p:nvPr/>
        </p:nvSpPr>
        <p:spPr>
          <a:xfrm>
            <a:off x="1131148" y="2746418"/>
            <a:ext cx="6736692" cy="223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hematic of the decoder block">
            <a:extLst>
              <a:ext uri="{FF2B5EF4-FFF2-40B4-BE49-F238E27FC236}">
                <a16:creationId xmlns:a16="http://schemas.microsoft.com/office/drawing/2014/main" id="{E14E8E9F-8DBF-2A1B-8B21-4936266CCF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7609"/>
          <a:stretch/>
        </p:blipFill>
        <p:spPr bwMode="auto">
          <a:xfrm rot="5400000">
            <a:off x="4344569" y="922797"/>
            <a:ext cx="1573439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55B22E-E4C6-390C-6631-BDCDB9CEF17D}"/>
              </a:ext>
            </a:extLst>
          </p:cNvPr>
          <p:cNvSpPr txBox="1"/>
          <p:nvPr/>
        </p:nvSpPr>
        <p:spPr>
          <a:xfrm>
            <a:off x="909360" y="3819915"/>
            <a:ext cx="832146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28" name="Picture 2" descr="A schematic of a feed-forward network">
            <a:extLst>
              <a:ext uri="{FF2B5EF4-FFF2-40B4-BE49-F238E27FC236}">
                <a16:creationId xmlns:a16="http://schemas.microsoft.com/office/drawing/2014/main" id="{BAED6743-74BA-CA8B-C02D-3BB52709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2354183" y="4155913"/>
            <a:ext cx="925660" cy="6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F1E2CF8B-4C82-D2D2-4606-2FBE27D4C208}"/>
              </a:ext>
            </a:extLst>
          </p:cNvPr>
          <p:cNvSpPr/>
          <p:nvPr/>
        </p:nvSpPr>
        <p:spPr>
          <a:xfrm>
            <a:off x="1938759" y="4386312"/>
            <a:ext cx="536907" cy="1653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69E3351F-A755-E483-6FA9-F8F885F9FF6E}"/>
              </a:ext>
            </a:extLst>
          </p:cNvPr>
          <p:cNvSpPr/>
          <p:nvPr/>
        </p:nvSpPr>
        <p:spPr>
          <a:xfrm>
            <a:off x="1686094" y="3865345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D53EE25-33B5-A5C0-9080-C77CCECA17A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126710" y="3608910"/>
            <a:ext cx="1331529" cy="856700"/>
          </a:xfrm>
          <a:prstGeom prst="curvedConnector3">
            <a:avLst>
              <a:gd name="adj1" fmla="val 10137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-Shape 31">
            <a:extLst>
              <a:ext uri="{FF2B5EF4-FFF2-40B4-BE49-F238E27FC236}">
                <a16:creationId xmlns:a16="http://schemas.microsoft.com/office/drawing/2014/main" id="{701D0641-D374-3402-3935-25EDB71DC2F0}"/>
              </a:ext>
            </a:extLst>
          </p:cNvPr>
          <p:cNvSpPr/>
          <p:nvPr/>
        </p:nvSpPr>
        <p:spPr>
          <a:xfrm rot="19173036">
            <a:off x="4455828" y="2865508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2">
            <a:extLst>
              <a:ext uri="{FF2B5EF4-FFF2-40B4-BE49-F238E27FC236}">
                <a16:creationId xmlns:a16="http://schemas.microsoft.com/office/drawing/2014/main" id="{48A26CA7-55E7-9EEB-8026-3A6C4271A151}"/>
              </a:ext>
            </a:extLst>
          </p:cNvPr>
          <p:cNvSpPr/>
          <p:nvPr/>
        </p:nvSpPr>
        <p:spPr>
          <a:xfrm rot="19173036">
            <a:off x="5400709" y="2797696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schematic of the encoder's output.">
            <a:extLst>
              <a:ext uri="{FF2B5EF4-FFF2-40B4-BE49-F238E27FC236}">
                <a16:creationId xmlns:a16="http://schemas.microsoft.com/office/drawing/2014/main" id="{32C1D9CC-7E1D-EA44-C2C6-853185A361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4301" r="9549" b="76958"/>
          <a:stretch/>
        </p:blipFill>
        <p:spPr bwMode="auto">
          <a:xfrm rot="5400000">
            <a:off x="6205502" y="4200049"/>
            <a:ext cx="856698" cy="623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7EFF547-D41D-704D-CA06-28408A4DDD54}"/>
              </a:ext>
            </a:extLst>
          </p:cNvPr>
          <p:cNvCxnSpPr>
            <a:cxnSpLocks/>
            <a:endCxn id="34" idx="2"/>
          </p:cNvCxnSpPr>
          <p:nvPr/>
        </p:nvCxnSpPr>
        <p:spPr>
          <a:xfrm rot="16200000" flipH="1">
            <a:off x="5568827" y="3758053"/>
            <a:ext cx="1050390" cy="45663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31</a:t>
            </a:r>
            <a:endParaRPr sz="12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7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42888-61AD-6A0C-6B9E-A41DB47FB239}"/>
              </a:ext>
            </a:extLst>
          </p:cNvPr>
          <p:cNvSpPr txBox="1"/>
          <p:nvPr/>
        </p:nvSpPr>
        <p:spPr>
          <a:xfrm>
            <a:off x="2282862" y="1601910"/>
            <a:ext cx="6088338" cy="11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Embedding Vectors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Masked Multi-head attention (Each vector represents the relationship with other words in both languages )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Feed-Forward Networks (it will make the output vectors into a form that is easily acceptable by another decoder block or a linear layer. 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29FF9F-B2DC-679F-7E1C-B339F66A2B02}"/>
              </a:ext>
            </a:extLst>
          </p:cNvPr>
          <p:cNvSpPr/>
          <p:nvPr/>
        </p:nvSpPr>
        <p:spPr>
          <a:xfrm>
            <a:off x="1103799" y="2910244"/>
            <a:ext cx="6713603" cy="214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schematic of the decoder block">
            <a:extLst>
              <a:ext uri="{FF2B5EF4-FFF2-40B4-BE49-F238E27FC236}">
                <a16:creationId xmlns:a16="http://schemas.microsoft.com/office/drawing/2014/main" id="{C1C812C5-825F-1FC9-6903-056639AA51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7609"/>
          <a:stretch/>
        </p:blipFill>
        <p:spPr bwMode="auto">
          <a:xfrm rot="5400000">
            <a:off x="4344569" y="1010850"/>
            <a:ext cx="1573439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9C06155-0CF0-7E31-6101-7674A5DE3B87}"/>
              </a:ext>
            </a:extLst>
          </p:cNvPr>
          <p:cNvSpPr txBox="1"/>
          <p:nvPr/>
        </p:nvSpPr>
        <p:spPr>
          <a:xfrm>
            <a:off x="909360" y="3907968"/>
            <a:ext cx="832146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42" name="Picture 2" descr="A schematic of a feed-forward network">
            <a:extLst>
              <a:ext uri="{FF2B5EF4-FFF2-40B4-BE49-F238E27FC236}">
                <a16:creationId xmlns:a16="http://schemas.microsoft.com/office/drawing/2014/main" id="{6F6DA845-1841-467C-5311-1269B9CF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2354183" y="4243966"/>
            <a:ext cx="925660" cy="6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2FAD475B-6E83-2484-6BCF-E9C0BCFC1009}"/>
              </a:ext>
            </a:extLst>
          </p:cNvPr>
          <p:cNvSpPr/>
          <p:nvPr/>
        </p:nvSpPr>
        <p:spPr>
          <a:xfrm>
            <a:off x="1938759" y="4474365"/>
            <a:ext cx="536907" cy="1653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8D4FD2-C015-5B00-DAA3-9325AC87A3C7}"/>
              </a:ext>
            </a:extLst>
          </p:cNvPr>
          <p:cNvSpPr/>
          <p:nvPr/>
        </p:nvSpPr>
        <p:spPr>
          <a:xfrm>
            <a:off x="1686094" y="3953398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F27ECCA0-BD8C-7B38-996D-3F2BA894806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3126710" y="3696963"/>
            <a:ext cx="1331529" cy="856700"/>
          </a:xfrm>
          <a:prstGeom prst="curvedConnector3">
            <a:avLst>
              <a:gd name="adj1" fmla="val 10137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-Shape 46">
            <a:extLst>
              <a:ext uri="{FF2B5EF4-FFF2-40B4-BE49-F238E27FC236}">
                <a16:creationId xmlns:a16="http://schemas.microsoft.com/office/drawing/2014/main" id="{8EA23561-F9C4-BB29-F13F-CA1CA30F3696}"/>
              </a:ext>
            </a:extLst>
          </p:cNvPr>
          <p:cNvSpPr/>
          <p:nvPr/>
        </p:nvSpPr>
        <p:spPr>
          <a:xfrm rot="19173036">
            <a:off x="4455828" y="295356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schematic of the encoder's output.">
            <a:extLst>
              <a:ext uri="{FF2B5EF4-FFF2-40B4-BE49-F238E27FC236}">
                <a16:creationId xmlns:a16="http://schemas.microsoft.com/office/drawing/2014/main" id="{A1FB1829-11DC-1440-E2B5-EB55E7A985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4301" r="9549" b="76958"/>
          <a:stretch/>
        </p:blipFill>
        <p:spPr bwMode="auto">
          <a:xfrm rot="5400000">
            <a:off x="7025739" y="4247453"/>
            <a:ext cx="925659" cy="6731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97C58DC-3FA9-6C5D-52A5-73528E924AA0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6391123" y="3823187"/>
            <a:ext cx="1047606" cy="47410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0847AC-83E0-90F5-19A6-C44E0F4E2E7E}"/>
              </a:ext>
            </a:extLst>
          </p:cNvPr>
          <p:cNvSpPr/>
          <p:nvPr/>
        </p:nvSpPr>
        <p:spPr>
          <a:xfrm>
            <a:off x="5930846" y="2898066"/>
            <a:ext cx="673180" cy="1252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-Shape 50">
            <a:extLst>
              <a:ext uri="{FF2B5EF4-FFF2-40B4-BE49-F238E27FC236}">
                <a16:creationId xmlns:a16="http://schemas.microsoft.com/office/drawing/2014/main" id="{B35FE69C-521B-B1A5-533D-73AC57C3514E}"/>
              </a:ext>
            </a:extLst>
          </p:cNvPr>
          <p:cNvSpPr/>
          <p:nvPr/>
        </p:nvSpPr>
        <p:spPr>
          <a:xfrm rot="19173036">
            <a:off x="5400709" y="2885749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8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  <a:endParaRPr sz="11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E54-D055-8E60-E26E-600687ABF5B0}"/>
              </a:ext>
            </a:extLst>
          </p:cNvPr>
          <p:cNvSpPr txBox="1"/>
          <p:nvPr/>
        </p:nvSpPr>
        <p:spPr>
          <a:xfrm>
            <a:off x="2023251" y="843628"/>
            <a:ext cx="6280856" cy="168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First The input sequence can be passed in parallel …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Second is Encoder Block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Third is Decoder Block :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Fourth is Feed-Forward Linear (expands the dimensions into numbers of words in the French language after translation) 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Fifth is SoftMax (transforms the input into a probability distribution) then the resulting word is produced with the </a:t>
            </a:r>
            <a:r>
              <a:rPr lang="en-US" sz="1200" b="1" dirty="0">
                <a:solidFill>
                  <a:srgbClr val="FF0000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highest probability </a:t>
            </a: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after translation.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1C0F6-62B4-DA46-F6E1-31FA2ACCC3EC}"/>
              </a:ext>
            </a:extLst>
          </p:cNvPr>
          <p:cNvSpPr/>
          <p:nvPr/>
        </p:nvSpPr>
        <p:spPr>
          <a:xfrm>
            <a:off x="805093" y="2596204"/>
            <a:ext cx="7632745" cy="242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hematic of the decoder block">
            <a:extLst>
              <a:ext uri="{FF2B5EF4-FFF2-40B4-BE49-F238E27FC236}">
                <a16:creationId xmlns:a16="http://schemas.microsoft.com/office/drawing/2014/main" id="{982FFA91-D04D-9F20-7C12-A86F129314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7609"/>
          <a:stretch/>
        </p:blipFill>
        <p:spPr bwMode="auto">
          <a:xfrm rot="5400000">
            <a:off x="4141371" y="787332"/>
            <a:ext cx="1573439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1C1B48-3149-5190-2BE1-ED2A38938FAC}"/>
              </a:ext>
            </a:extLst>
          </p:cNvPr>
          <p:cNvSpPr txBox="1"/>
          <p:nvPr/>
        </p:nvSpPr>
        <p:spPr>
          <a:xfrm>
            <a:off x="706162" y="3684450"/>
            <a:ext cx="832146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24" name="Picture 2" descr="A schematic of a feed-forward network">
            <a:extLst>
              <a:ext uri="{FF2B5EF4-FFF2-40B4-BE49-F238E27FC236}">
                <a16:creationId xmlns:a16="http://schemas.microsoft.com/office/drawing/2014/main" id="{DBCE11F7-6831-3EB8-702A-DA9515D99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2150985" y="4020448"/>
            <a:ext cx="925660" cy="6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42E57693-93E0-8B59-FCC4-08699793601E}"/>
              </a:ext>
            </a:extLst>
          </p:cNvPr>
          <p:cNvSpPr/>
          <p:nvPr/>
        </p:nvSpPr>
        <p:spPr>
          <a:xfrm>
            <a:off x="1735561" y="4250847"/>
            <a:ext cx="536907" cy="165367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B1EB99E-F930-028B-EE76-000CF7C551DA}"/>
              </a:ext>
            </a:extLst>
          </p:cNvPr>
          <p:cNvSpPr/>
          <p:nvPr/>
        </p:nvSpPr>
        <p:spPr>
          <a:xfrm>
            <a:off x="1482896" y="3729880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7F75BEF-9072-8D68-F3E1-EC781A9E70D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923512" y="3473445"/>
            <a:ext cx="1331529" cy="856700"/>
          </a:xfrm>
          <a:prstGeom prst="curvedConnector3">
            <a:avLst>
              <a:gd name="adj1" fmla="val 10137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-Shape 27">
            <a:extLst>
              <a:ext uri="{FF2B5EF4-FFF2-40B4-BE49-F238E27FC236}">
                <a16:creationId xmlns:a16="http://schemas.microsoft.com/office/drawing/2014/main" id="{82F99EEF-7F11-4E95-2FB1-038DEBFEB949}"/>
              </a:ext>
            </a:extLst>
          </p:cNvPr>
          <p:cNvSpPr/>
          <p:nvPr/>
        </p:nvSpPr>
        <p:spPr>
          <a:xfrm rot="19173036">
            <a:off x="4252630" y="2730043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4CB4646D-1ED1-411E-FFF2-8F4C5658DCD1}"/>
              </a:ext>
            </a:extLst>
          </p:cNvPr>
          <p:cNvSpPr/>
          <p:nvPr/>
        </p:nvSpPr>
        <p:spPr>
          <a:xfrm rot="19173036">
            <a:off x="5197511" y="266223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AAC6AD-921A-E34A-FE03-0C79402CE29B}"/>
              </a:ext>
            </a:extLst>
          </p:cNvPr>
          <p:cNvSpPr/>
          <p:nvPr/>
        </p:nvSpPr>
        <p:spPr>
          <a:xfrm>
            <a:off x="6400802" y="2841308"/>
            <a:ext cx="758613" cy="972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>
            <a:extLst>
              <a:ext uri="{FF2B5EF4-FFF2-40B4-BE49-F238E27FC236}">
                <a16:creationId xmlns:a16="http://schemas.microsoft.com/office/drawing/2014/main" id="{B04D5BB0-35EE-6816-D5EB-DC1F59BAD014}"/>
              </a:ext>
            </a:extLst>
          </p:cNvPr>
          <p:cNvSpPr/>
          <p:nvPr/>
        </p:nvSpPr>
        <p:spPr>
          <a:xfrm rot="19173036">
            <a:off x="5889969" y="2717438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Probability Distribution | Formula, Types, &amp; Examples">
            <a:extLst>
              <a:ext uri="{FF2B5EF4-FFF2-40B4-BE49-F238E27FC236}">
                <a16:creationId xmlns:a16="http://schemas.microsoft.com/office/drawing/2014/main" id="{761C5908-BD29-D938-ECDB-7B37CFE7D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b="12132"/>
          <a:stretch/>
        </p:blipFill>
        <p:spPr bwMode="auto">
          <a:xfrm>
            <a:off x="6420730" y="3863313"/>
            <a:ext cx="2017107" cy="11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1439B65-9D83-9B42-9987-5F075C62784A}"/>
              </a:ext>
            </a:extLst>
          </p:cNvPr>
          <p:cNvSpPr/>
          <p:nvPr/>
        </p:nvSpPr>
        <p:spPr>
          <a:xfrm>
            <a:off x="6827520" y="3863313"/>
            <a:ext cx="441192" cy="38433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3642CF2-5D12-11F2-FA4C-A967BCB29445}"/>
              </a:ext>
            </a:extLst>
          </p:cNvPr>
          <p:cNvCxnSpPr>
            <a:cxnSpLocks/>
            <a:stCxn id="38" idx="2"/>
            <a:endCxn id="33" idx="6"/>
          </p:cNvCxnSpPr>
          <p:nvPr/>
        </p:nvCxnSpPr>
        <p:spPr>
          <a:xfrm rot="5400000">
            <a:off x="7375418" y="3476957"/>
            <a:ext cx="471816" cy="685228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92E2AB2-DDE9-E4BD-3F96-1E379A02C8A6}"/>
              </a:ext>
            </a:extLst>
          </p:cNvPr>
          <p:cNvSpPr txBox="1"/>
          <p:nvPr/>
        </p:nvSpPr>
        <p:spPr>
          <a:xfrm>
            <a:off x="7603773" y="3096094"/>
            <a:ext cx="700334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26354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  <a:endParaRPr sz="11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1C0F6-62B4-DA46-F6E1-31FA2ACCC3EC}"/>
              </a:ext>
            </a:extLst>
          </p:cNvPr>
          <p:cNvSpPr/>
          <p:nvPr/>
        </p:nvSpPr>
        <p:spPr>
          <a:xfrm>
            <a:off x="691702" y="791725"/>
            <a:ext cx="8133951" cy="4081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schematic of the transformer neural network">
            <a:extLst>
              <a:ext uri="{FF2B5EF4-FFF2-40B4-BE49-F238E27FC236}">
                <a16:creationId xmlns:a16="http://schemas.microsoft.com/office/drawing/2014/main" id="{35E958D4-6B0D-FC9C-0CE1-CDBD592B446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9" r="52334" b="4869"/>
          <a:stretch/>
        </p:blipFill>
        <p:spPr bwMode="auto">
          <a:xfrm rot="5400000">
            <a:off x="2955009" y="131569"/>
            <a:ext cx="1573440" cy="29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86" descr="A schematic of the decoder block">
            <a:extLst>
              <a:ext uri="{FF2B5EF4-FFF2-40B4-BE49-F238E27FC236}">
                <a16:creationId xmlns:a16="http://schemas.microsoft.com/office/drawing/2014/main" id="{E685E355-8CEC-16F2-8AFC-EB89892880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r="7609"/>
          <a:stretch/>
        </p:blipFill>
        <p:spPr bwMode="auto">
          <a:xfrm rot="5400000">
            <a:off x="4418476" y="730656"/>
            <a:ext cx="1398536" cy="53722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F32C09F-E6F4-093D-EBB3-AFD58A95AD5F}"/>
              </a:ext>
            </a:extLst>
          </p:cNvPr>
          <p:cNvSpPr txBox="1"/>
          <p:nvPr/>
        </p:nvSpPr>
        <p:spPr>
          <a:xfrm>
            <a:off x="1083648" y="3540323"/>
            <a:ext cx="644314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Le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gros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 err="1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chien</a:t>
            </a: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 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rouge</a:t>
            </a:r>
          </a:p>
        </p:txBody>
      </p:sp>
      <p:pic>
        <p:nvPicPr>
          <p:cNvPr id="89" name="Picture 2" descr="A schematic of a feed-forward network">
            <a:extLst>
              <a:ext uri="{FF2B5EF4-FFF2-40B4-BE49-F238E27FC236}">
                <a16:creationId xmlns:a16="http://schemas.microsoft.com/office/drawing/2014/main" id="{268CB565-D807-37D3-A481-5EB46EB3E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0955" r="67345" b="34494"/>
          <a:stretch/>
        </p:blipFill>
        <p:spPr bwMode="auto">
          <a:xfrm rot="5400000">
            <a:off x="2340639" y="3876321"/>
            <a:ext cx="925660" cy="6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Arrow: Right 89">
            <a:extLst>
              <a:ext uri="{FF2B5EF4-FFF2-40B4-BE49-F238E27FC236}">
                <a16:creationId xmlns:a16="http://schemas.microsoft.com/office/drawing/2014/main" id="{F11BD3D7-3DBD-07E3-8B37-6404BACEECBE}"/>
              </a:ext>
            </a:extLst>
          </p:cNvPr>
          <p:cNvSpPr/>
          <p:nvPr/>
        </p:nvSpPr>
        <p:spPr>
          <a:xfrm>
            <a:off x="1925215" y="4106720"/>
            <a:ext cx="536907" cy="165367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D9DFAAE6-A320-3B3C-55AE-69DE0CD800A4}"/>
              </a:ext>
            </a:extLst>
          </p:cNvPr>
          <p:cNvSpPr/>
          <p:nvPr/>
        </p:nvSpPr>
        <p:spPr>
          <a:xfrm>
            <a:off x="1672550" y="3585753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7B184481-276C-78E7-91F6-7BB7BC56AE73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3113166" y="3329318"/>
            <a:ext cx="1331529" cy="856700"/>
          </a:xfrm>
          <a:prstGeom prst="curvedConnector3">
            <a:avLst>
              <a:gd name="adj1" fmla="val 10137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L-Shape 92">
            <a:extLst>
              <a:ext uri="{FF2B5EF4-FFF2-40B4-BE49-F238E27FC236}">
                <a16:creationId xmlns:a16="http://schemas.microsoft.com/office/drawing/2014/main" id="{95A83EE4-9D83-9ECB-90F7-F9DBC77A350F}"/>
              </a:ext>
            </a:extLst>
          </p:cNvPr>
          <p:cNvSpPr/>
          <p:nvPr/>
        </p:nvSpPr>
        <p:spPr>
          <a:xfrm rot="19173036">
            <a:off x="4442284" y="2585916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-Shape 93">
            <a:extLst>
              <a:ext uri="{FF2B5EF4-FFF2-40B4-BE49-F238E27FC236}">
                <a16:creationId xmlns:a16="http://schemas.microsoft.com/office/drawing/2014/main" id="{26430A7A-CD44-7A50-F9AA-73858031BD0F}"/>
              </a:ext>
            </a:extLst>
          </p:cNvPr>
          <p:cNvSpPr/>
          <p:nvPr/>
        </p:nvSpPr>
        <p:spPr>
          <a:xfrm rot="19173036">
            <a:off x="5387165" y="2518104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EA3030D-B20D-E7B1-1E2E-C21921D98321}"/>
              </a:ext>
            </a:extLst>
          </p:cNvPr>
          <p:cNvSpPr/>
          <p:nvPr/>
        </p:nvSpPr>
        <p:spPr>
          <a:xfrm>
            <a:off x="6590456" y="2697181"/>
            <a:ext cx="758613" cy="972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AD96FCCB-E9EC-1E65-B3AE-6A82D8FF0BDC}"/>
              </a:ext>
            </a:extLst>
          </p:cNvPr>
          <p:cNvSpPr/>
          <p:nvPr/>
        </p:nvSpPr>
        <p:spPr>
          <a:xfrm rot="19173036">
            <a:off x="6079623" y="2573311"/>
            <a:ext cx="232340" cy="78164"/>
          </a:xfrm>
          <a:prstGeom prst="corner">
            <a:avLst>
              <a:gd name="adj1" fmla="val 30166"/>
              <a:gd name="adj2" fmla="val 313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2" descr="Probability Distribution | Formula, Types, &amp; Examples">
            <a:extLst>
              <a:ext uri="{FF2B5EF4-FFF2-40B4-BE49-F238E27FC236}">
                <a16:creationId xmlns:a16="http://schemas.microsoft.com/office/drawing/2014/main" id="{7EEB5E1C-D943-9D67-5106-120BD029D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b="12132"/>
          <a:stretch/>
        </p:blipFill>
        <p:spPr bwMode="auto">
          <a:xfrm>
            <a:off x="6808546" y="1483555"/>
            <a:ext cx="2017107" cy="11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194F7DD5-322F-DF69-3A73-D00546EE30DE}"/>
              </a:ext>
            </a:extLst>
          </p:cNvPr>
          <p:cNvSpPr/>
          <p:nvPr/>
        </p:nvSpPr>
        <p:spPr>
          <a:xfrm>
            <a:off x="7200053" y="1468555"/>
            <a:ext cx="441192" cy="38433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36919F4C-61D7-3630-4BB2-7816FD3CC989}"/>
              </a:ext>
            </a:extLst>
          </p:cNvPr>
          <p:cNvCxnSpPr>
            <a:cxnSpLocks/>
            <a:stCxn id="100" idx="0"/>
            <a:endCxn id="98" idx="6"/>
          </p:cNvCxnSpPr>
          <p:nvPr/>
        </p:nvCxnSpPr>
        <p:spPr>
          <a:xfrm rot="16200000" flipV="1">
            <a:off x="7341623" y="1960343"/>
            <a:ext cx="1291246" cy="69200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DAD46FB-5914-1193-22E4-C5A43461A753}"/>
              </a:ext>
            </a:extLst>
          </p:cNvPr>
          <p:cNvSpPr txBox="1"/>
          <p:nvPr/>
        </p:nvSpPr>
        <p:spPr>
          <a:xfrm>
            <a:off x="7983079" y="2951967"/>
            <a:ext cx="700334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Final Output</a:t>
            </a:r>
          </a:p>
        </p:txBody>
      </p:sp>
      <p:pic>
        <p:nvPicPr>
          <p:cNvPr id="101" name="Picture 100" descr="A schematic of the encoder's output.">
            <a:extLst>
              <a:ext uri="{FF2B5EF4-FFF2-40B4-BE49-F238E27FC236}">
                <a16:creationId xmlns:a16="http://schemas.microsoft.com/office/drawing/2014/main" id="{4D7087C6-BE36-3F9B-ACCF-67449F42704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4301" r="12312" b="77074"/>
          <a:stretch/>
        </p:blipFill>
        <p:spPr bwMode="auto">
          <a:xfrm>
            <a:off x="5543383" y="1534565"/>
            <a:ext cx="671372" cy="504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65F1DC5-A808-DBC0-5BEA-5C447BD7F347}"/>
              </a:ext>
            </a:extLst>
          </p:cNvPr>
          <p:cNvCxnSpPr>
            <a:cxnSpLocks/>
            <a:stCxn id="101" idx="2"/>
          </p:cNvCxnSpPr>
          <p:nvPr/>
        </p:nvCxnSpPr>
        <p:spPr>
          <a:xfrm rot="5400000">
            <a:off x="5160094" y="2205906"/>
            <a:ext cx="885532" cy="552418"/>
          </a:xfrm>
          <a:prstGeom prst="bentConnector3">
            <a:avLst>
              <a:gd name="adj1" fmla="val 3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schematic of the encoder's output.">
            <a:extLst>
              <a:ext uri="{FF2B5EF4-FFF2-40B4-BE49-F238E27FC236}">
                <a16:creationId xmlns:a16="http://schemas.microsoft.com/office/drawing/2014/main" id="{B8C43EB1-2089-2127-F628-F53BBD8DB39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4301" r="9549" b="76958"/>
          <a:stretch/>
        </p:blipFill>
        <p:spPr bwMode="auto">
          <a:xfrm rot="5400000">
            <a:off x="7011212" y="3903628"/>
            <a:ext cx="925659" cy="6731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64F678A2-5155-DEC9-D922-20A80FBE7E9B}"/>
              </a:ext>
            </a:extLst>
          </p:cNvPr>
          <p:cNvCxnSpPr>
            <a:cxnSpLocks/>
            <a:endCxn id="103" idx="2"/>
          </p:cNvCxnSpPr>
          <p:nvPr/>
        </p:nvCxnSpPr>
        <p:spPr>
          <a:xfrm rot="16200000" flipH="1">
            <a:off x="6376596" y="3479362"/>
            <a:ext cx="1047606" cy="474106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 descr="A schematic of the encoder's output.">
            <a:extLst>
              <a:ext uri="{FF2B5EF4-FFF2-40B4-BE49-F238E27FC236}">
                <a16:creationId xmlns:a16="http://schemas.microsoft.com/office/drawing/2014/main" id="{626D7F5B-DD47-5511-17AE-175CF615BC8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4301" r="9549" b="76958"/>
          <a:stretch/>
        </p:blipFill>
        <p:spPr bwMode="auto">
          <a:xfrm rot="5400000">
            <a:off x="5553969" y="4133620"/>
            <a:ext cx="856698" cy="623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D35F61BC-2D09-609C-5E3A-C96F9FABA369}"/>
              </a:ext>
            </a:extLst>
          </p:cNvPr>
          <p:cNvCxnSpPr>
            <a:cxnSpLocks/>
            <a:endCxn id="105" idx="2"/>
          </p:cNvCxnSpPr>
          <p:nvPr/>
        </p:nvCxnSpPr>
        <p:spPr>
          <a:xfrm rot="5400000">
            <a:off x="5142650" y="3720766"/>
            <a:ext cx="1252523" cy="196213"/>
          </a:xfrm>
          <a:prstGeom prst="bentConnector4">
            <a:avLst>
              <a:gd name="adj1" fmla="val 60277"/>
              <a:gd name="adj2" fmla="val 2165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602D015-053D-15A3-98BA-DDC5D0926AC8}"/>
              </a:ext>
            </a:extLst>
          </p:cNvPr>
          <p:cNvCxnSpPr>
            <a:cxnSpLocks/>
          </p:cNvCxnSpPr>
          <p:nvPr/>
        </p:nvCxnSpPr>
        <p:spPr>
          <a:xfrm>
            <a:off x="5122550" y="2324100"/>
            <a:ext cx="0" cy="420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" descr="A schematic of a feed-forward network">
            <a:extLst>
              <a:ext uri="{FF2B5EF4-FFF2-40B4-BE49-F238E27FC236}">
                <a16:creationId xmlns:a16="http://schemas.microsoft.com/office/drawing/2014/main" id="{BE06FCA1-8AC6-5E32-CA01-7632A0229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48582" r="66291" b="34063"/>
          <a:stretch/>
        </p:blipFill>
        <p:spPr bwMode="auto">
          <a:xfrm rot="5400000">
            <a:off x="1225810" y="1345562"/>
            <a:ext cx="922811" cy="6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5B5EFCBD-34F5-EC38-9DAD-8AB9556AF62A}"/>
              </a:ext>
            </a:extLst>
          </p:cNvPr>
          <p:cNvSpPr txBox="1"/>
          <p:nvPr/>
        </p:nvSpPr>
        <p:spPr>
          <a:xfrm>
            <a:off x="564543" y="1180364"/>
            <a:ext cx="644314" cy="116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The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Big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Red</a:t>
            </a:r>
          </a:p>
          <a:p>
            <a:pPr algn="r">
              <a:lnSpc>
                <a:spcPct val="107000"/>
              </a:lnSpc>
              <a:spcAft>
                <a:spcPts val="400"/>
              </a:spcAft>
            </a:pPr>
            <a:r>
              <a:rPr lang="en-US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Dog</a:t>
            </a:r>
          </a:p>
        </p:txBody>
      </p: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9F21DC0D-D51C-51BD-CAFD-BFEFFAB9A515}"/>
              </a:ext>
            </a:extLst>
          </p:cNvPr>
          <p:cNvSpPr/>
          <p:nvPr/>
        </p:nvSpPr>
        <p:spPr>
          <a:xfrm>
            <a:off x="1141600" y="1224119"/>
            <a:ext cx="170179" cy="1074567"/>
          </a:xfrm>
          <a:prstGeom prst="rightBrace">
            <a:avLst>
              <a:gd name="adj1" fmla="val 66317"/>
              <a:gd name="adj2" fmla="val 5630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64325F3D-8BFD-AD9C-8946-96352A92978C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2041556" y="1681904"/>
            <a:ext cx="1700173" cy="701439"/>
          </a:xfrm>
          <a:prstGeom prst="curvedConnector4">
            <a:avLst>
              <a:gd name="adj1" fmla="val 13717"/>
              <a:gd name="adj2" fmla="val 13935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78BD2F-7469-F51F-FBC1-C1D0C9BADEDA}"/>
              </a:ext>
            </a:extLst>
          </p:cNvPr>
          <p:cNvCxnSpPr/>
          <p:nvPr/>
        </p:nvCxnSpPr>
        <p:spPr>
          <a:xfrm>
            <a:off x="5045813" y="1852886"/>
            <a:ext cx="4575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EAAFF6C-9AA0-98FA-C184-28CBB837BD4B}"/>
              </a:ext>
            </a:extLst>
          </p:cNvPr>
          <p:cNvSpPr txBox="1"/>
          <p:nvPr/>
        </p:nvSpPr>
        <p:spPr>
          <a:xfrm>
            <a:off x="4402953" y="840754"/>
            <a:ext cx="17680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Encoder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0B2B5C8-F522-C196-0F33-286078C21990}"/>
              </a:ext>
            </a:extLst>
          </p:cNvPr>
          <p:cNvSpPr txBox="1"/>
          <p:nvPr/>
        </p:nvSpPr>
        <p:spPr>
          <a:xfrm>
            <a:off x="4280443" y="3905267"/>
            <a:ext cx="111140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265320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56">
            <a:hlinkClick r:id="" action="ppaction://noaction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/>
          </a:p>
        </p:txBody>
      </p:sp>
      <p:sp>
        <p:nvSpPr>
          <p:cNvPr id="4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02AC94A7-9856-68EC-6EAB-86D63FF26019}"/>
              </a:ext>
            </a:extLst>
          </p:cNvPr>
          <p:cNvSpPr/>
          <p:nvPr/>
        </p:nvSpPr>
        <p:spPr>
          <a:xfrm>
            <a:off x="367008" y="758715"/>
            <a:ext cx="250074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34</a:t>
            </a:r>
            <a:endParaRPr sz="1050" dirty="0"/>
          </a:p>
        </p:txBody>
      </p:sp>
      <p:pic>
        <p:nvPicPr>
          <p:cNvPr id="1028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0480C9C-2111-31E7-643D-A89B7869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E7660133-1098-5097-3B37-48B4DC4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Google Shape;401;p56">
            <a:extLst>
              <a:ext uri="{FF2B5EF4-FFF2-40B4-BE49-F238E27FC236}">
                <a16:creationId xmlns:a16="http://schemas.microsoft.com/office/drawing/2014/main" id="{64A4CD97-30BD-AA91-9BF5-56A014DDE597}"/>
              </a:ext>
            </a:extLst>
          </p:cNvPr>
          <p:cNvSpPr txBox="1">
            <a:spLocks/>
          </p:cNvSpPr>
          <p:nvPr/>
        </p:nvSpPr>
        <p:spPr>
          <a:xfrm>
            <a:off x="2578326" y="2068820"/>
            <a:ext cx="2075554" cy="6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 IDEA</a:t>
            </a:r>
            <a:br>
              <a:rPr lang="en-US" sz="1600" dirty="0"/>
            </a:br>
            <a:endParaRPr lang="en" sz="1600" dirty="0"/>
          </a:p>
        </p:txBody>
      </p:sp>
      <p:sp>
        <p:nvSpPr>
          <p:cNvPr id="1084" name="Google Shape;402;p56">
            <a:extLst>
              <a:ext uri="{FF2B5EF4-FFF2-40B4-BE49-F238E27FC236}">
                <a16:creationId xmlns:a16="http://schemas.microsoft.com/office/drawing/2014/main" id="{25033CB3-3B7A-E6BA-7F8F-06DCC3A61526}"/>
              </a:ext>
            </a:extLst>
          </p:cNvPr>
          <p:cNvSpPr txBox="1">
            <a:spLocks/>
          </p:cNvSpPr>
          <p:nvPr/>
        </p:nvSpPr>
        <p:spPr>
          <a:xfrm>
            <a:off x="4415138" y="2895465"/>
            <a:ext cx="2225500" cy="91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</a:t>
            </a:r>
          </a:p>
          <a:p>
            <a:pPr algn="ctr"/>
            <a:r>
              <a:rPr lang="en-US" sz="1600" dirty="0"/>
              <a:t>ARCHITECTURE</a:t>
            </a:r>
            <a:endParaRPr lang="en" sz="1600" dirty="0"/>
          </a:p>
        </p:txBody>
      </p:sp>
      <p:sp>
        <p:nvSpPr>
          <p:cNvPr id="1085" name="Google Shape;403;p56">
            <a:extLst>
              <a:ext uri="{FF2B5EF4-FFF2-40B4-BE49-F238E27FC236}">
                <a16:creationId xmlns:a16="http://schemas.microsoft.com/office/drawing/2014/main" id="{44FFFA0C-2527-A0F3-7565-9B2EA20E75D7}"/>
              </a:ext>
            </a:extLst>
          </p:cNvPr>
          <p:cNvSpPr txBox="1">
            <a:spLocks/>
          </p:cNvSpPr>
          <p:nvPr/>
        </p:nvSpPr>
        <p:spPr>
          <a:xfrm>
            <a:off x="6283990" y="2038205"/>
            <a:ext cx="2311370" cy="70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>
                <a:solidFill>
                  <a:srgbClr val="00B050"/>
                </a:solidFill>
              </a:rPr>
              <a:t>RESULTS AND DISCUSSION</a:t>
            </a:r>
          </a:p>
        </p:txBody>
      </p:sp>
      <p:cxnSp>
        <p:nvCxnSpPr>
          <p:cNvPr id="386" name="Google Shape;408;p56">
            <a:extLst>
              <a:ext uri="{FF2B5EF4-FFF2-40B4-BE49-F238E27FC236}">
                <a16:creationId xmlns:a16="http://schemas.microsoft.com/office/drawing/2014/main" id="{07B57FCD-A6FF-E518-3560-571353362BCC}"/>
              </a:ext>
            </a:extLst>
          </p:cNvPr>
          <p:cNvCxnSpPr>
            <a:cxnSpLocks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409;p56">
            <a:extLst>
              <a:ext uri="{FF2B5EF4-FFF2-40B4-BE49-F238E27FC236}">
                <a16:creationId xmlns:a16="http://schemas.microsoft.com/office/drawing/2014/main" id="{F09AC7F7-5A1E-DBCA-A662-6A04E0EB05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72143" y="2446665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410;p56">
            <a:extLst>
              <a:ext uri="{FF2B5EF4-FFF2-40B4-BE49-F238E27FC236}">
                <a16:creationId xmlns:a16="http://schemas.microsoft.com/office/drawing/2014/main" id="{7F44A3C1-9D17-6213-CE7B-B75037410CB9}"/>
              </a:ext>
            </a:extLst>
          </p:cNvPr>
          <p:cNvCxnSpPr>
            <a:cxnSpLocks/>
          </p:cNvCxnSpPr>
          <p:nvPr/>
        </p:nvCxnSpPr>
        <p:spPr>
          <a:xfrm>
            <a:off x="5776969" y="2455116"/>
            <a:ext cx="1399800" cy="7512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9" name="Google Shape;411;p56">
            <a:extLst>
              <a:ext uri="{FF2B5EF4-FFF2-40B4-BE49-F238E27FC236}">
                <a16:creationId xmlns:a16="http://schemas.microsoft.com/office/drawing/2014/main" id="{49982D46-79ED-9D88-0C2B-BD0BDC7C38C0}"/>
              </a:ext>
            </a:extLst>
          </p:cNvPr>
          <p:cNvGrpSpPr/>
          <p:nvPr/>
        </p:nvGrpSpPr>
        <p:grpSpPr>
          <a:xfrm>
            <a:off x="7260150" y="3296795"/>
            <a:ext cx="359015" cy="358633"/>
            <a:chOff x="1309875" y="1499912"/>
            <a:chExt cx="359015" cy="358633"/>
          </a:xfrm>
        </p:grpSpPr>
        <p:sp>
          <p:nvSpPr>
            <p:cNvPr id="390" name="Google Shape;412;p56">
              <a:extLst>
                <a:ext uri="{FF2B5EF4-FFF2-40B4-BE49-F238E27FC236}">
                  <a16:creationId xmlns:a16="http://schemas.microsoft.com/office/drawing/2014/main" id="{FE0D1C61-414C-156D-84A7-BD2F318CC386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3;p56">
              <a:extLst>
                <a:ext uri="{FF2B5EF4-FFF2-40B4-BE49-F238E27FC236}">
                  <a16:creationId xmlns:a16="http://schemas.microsoft.com/office/drawing/2014/main" id="{4FBB37E1-493F-975F-4120-C551BEA6110C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;p56">
              <a:extLst>
                <a:ext uri="{FF2B5EF4-FFF2-40B4-BE49-F238E27FC236}">
                  <a16:creationId xmlns:a16="http://schemas.microsoft.com/office/drawing/2014/main" id="{2E9753D6-D5DE-FA68-A485-A84B43C574F5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;p56">
              <a:extLst>
                <a:ext uri="{FF2B5EF4-FFF2-40B4-BE49-F238E27FC236}">
                  <a16:creationId xmlns:a16="http://schemas.microsoft.com/office/drawing/2014/main" id="{538963EB-F590-FD2E-9500-A49335158549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6;p56">
              <a:extLst>
                <a:ext uri="{FF2B5EF4-FFF2-40B4-BE49-F238E27FC236}">
                  <a16:creationId xmlns:a16="http://schemas.microsoft.com/office/drawing/2014/main" id="{940709C8-43DC-E19E-A311-710D79EAF311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7;p56">
              <a:extLst>
                <a:ext uri="{FF2B5EF4-FFF2-40B4-BE49-F238E27FC236}">
                  <a16:creationId xmlns:a16="http://schemas.microsoft.com/office/drawing/2014/main" id="{5A53C2FF-C894-DFFE-DD30-B6576AAFB7F3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18;p56">
              <a:extLst>
                <a:ext uri="{FF2B5EF4-FFF2-40B4-BE49-F238E27FC236}">
                  <a16:creationId xmlns:a16="http://schemas.microsoft.com/office/drawing/2014/main" id="{AAA08A52-4DE1-C223-F4ED-98653116290F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19;p56">
              <a:extLst>
                <a:ext uri="{FF2B5EF4-FFF2-40B4-BE49-F238E27FC236}">
                  <a16:creationId xmlns:a16="http://schemas.microsoft.com/office/drawing/2014/main" id="{EDB9B6AD-50D2-9F92-3ADB-3833E5838EE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0;p56">
              <a:extLst>
                <a:ext uri="{FF2B5EF4-FFF2-40B4-BE49-F238E27FC236}">
                  <a16:creationId xmlns:a16="http://schemas.microsoft.com/office/drawing/2014/main" id="{FF854CB6-8334-8060-953E-B9FB1F457647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399;p56">
            <a:extLst>
              <a:ext uri="{FF2B5EF4-FFF2-40B4-BE49-F238E27FC236}">
                <a16:creationId xmlns:a16="http://schemas.microsoft.com/office/drawing/2014/main" id="{540B8178-A872-4D78-5D79-50E1DB645C04}"/>
              </a:ext>
            </a:extLst>
          </p:cNvPr>
          <p:cNvSpPr txBox="1">
            <a:spLocks/>
          </p:cNvSpPr>
          <p:nvPr/>
        </p:nvSpPr>
        <p:spPr>
          <a:xfrm>
            <a:off x="7128092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>
                <a:solidFill>
                  <a:srgbClr val="00B050"/>
                </a:solidFill>
              </a:rPr>
              <a:t>04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7" name="Google Shape;406;p56">
            <a:extLst>
              <a:ext uri="{FF2B5EF4-FFF2-40B4-BE49-F238E27FC236}">
                <a16:creationId xmlns:a16="http://schemas.microsoft.com/office/drawing/2014/main" id="{FB7C7449-9075-355B-B45C-6BC6C3C9EE4C}"/>
              </a:ext>
            </a:extLst>
          </p:cNvPr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name="adj" fmla="val 1148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grpSp>
        <p:nvGrpSpPr>
          <p:cNvPr id="8" name="Google Shape;421;p56">
            <a:extLst>
              <a:ext uri="{FF2B5EF4-FFF2-40B4-BE49-F238E27FC236}">
                <a16:creationId xmlns:a16="http://schemas.microsoft.com/office/drawing/2014/main" id="{EBDEA2A3-4BE8-7B77-E8CB-B30BEFC9F421}"/>
              </a:ext>
            </a:extLst>
          </p:cNvPr>
          <p:cNvGrpSpPr/>
          <p:nvPr/>
        </p:nvGrpSpPr>
        <p:grpSpPr>
          <a:xfrm>
            <a:off x="5362579" y="2011243"/>
            <a:ext cx="330613" cy="359015"/>
            <a:chOff x="2219466" y="1500293"/>
            <a:chExt cx="330613" cy="359015"/>
          </a:xfrm>
          <a:solidFill>
            <a:schemeClr val="accent2"/>
          </a:solidFill>
        </p:grpSpPr>
        <p:sp>
          <p:nvSpPr>
            <p:cNvPr id="9" name="Google Shape;422;p56">
              <a:extLst>
                <a:ext uri="{FF2B5EF4-FFF2-40B4-BE49-F238E27FC236}">
                  <a16:creationId xmlns:a16="http://schemas.microsoft.com/office/drawing/2014/main" id="{A2E752E0-D529-2C37-55E1-5F06840DAB3D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0" name="Google Shape;423;p56">
              <a:extLst>
                <a:ext uri="{FF2B5EF4-FFF2-40B4-BE49-F238E27FC236}">
                  <a16:creationId xmlns:a16="http://schemas.microsoft.com/office/drawing/2014/main" id="{43ABF05A-B3A8-B553-2511-D699DA5D740E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</p:grpSp>
      <p:sp>
        <p:nvSpPr>
          <p:cNvPr id="11" name="Google Shape;399;p56">
            <a:extLst>
              <a:ext uri="{FF2B5EF4-FFF2-40B4-BE49-F238E27FC236}">
                <a16:creationId xmlns:a16="http://schemas.microsoft.com/office/drawing/2014/main" id="{70CD8EE8-BEA4-4A08-E6FB-8FAC0E29E021}"/>
              </a:ext>
            </a:extLst>
          </p:cNvPr>
          <p:cNvSpPr txBox="1">
            <a:spLocks/>
          </p:cNvSpPr>
          <p:nvPr/>
        </p:nvSpPr>
        <p:spPr>
          <a:xfrm>
            <a:off x="5217259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03</a:t>
            </a:r>
            <a:endParaRPr lang="en" sz="1600" dirty="0"/>
          </a:p>
        </p:txBody>
      </p:sp>
      <p:sp>
        <p:nvSpPr>
          <p:cNvPr id="12" name="Google Shape;405;p56">
            <a:extLst>
              <a:ext uri="{FF2B5EF4-FFF2-40B4-BE49-F238E27FC236}">
                <a16:creationId xmlns:a16="http://schemas.microsoft.com/office/drawing/2014/main" id="{59629688-259E-B838-E632-C666A971E76D}"/>
              </a:ext>
            </a:extLst>
          </p:cNvPr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8;p56">
            <a:extLst>
              <a:ext uri="{FF2B5EF4-FFF2-40B4-BE49-F238E27FC236}">
                <a16:creationId xmlns:a16="http://schemas.microsoft.com/office/drawing/2014/main" id="{6C4973F2-92F4-F1D7-1140-8F3BBCE8C95C}"/>
              </a:ext>
            </a:extLst>
          </p:cNvPr>
          <p:cNvSpPr/>
          <p:nvPr/>
        </p:nvSpPr>
        <p:spPr>
          <a:xfrm>
            <a:off x="3436589" y="3296891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9;p56">
            <a:extLst>
              <a:ext uri="{FF2B5EF4-FFF2-40B4-BE49-F238E27FC236}">
                <a16:creationId xmlns:a16="http://schemas.microsoft.com/office/drawing/2014/main" id="{B8F7178A-6FE7-4C05-E57D-D0F5B122A078}"/>
              </a:ext>
            </a:extLst>
          </p:cNvPr>
          <p:cNvSpPr txBox="1">
            <a:spLocks/>
          </p:cNvSpPr>
          <p:nvPr/>
        </p:nvSpPr>
        <p:spPr>
          <a:xfrm>
            <a:off x="3270818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02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5" name="Google Shape;399;p56">
            <a:extLst>
              <a:ext uri="{FF2B5EF4-FFF2-40B4-BE49-F238E27FC236}">
                <a16:creationId xmlns:a16="http://schemas.microsoft.com/office/drawing/2014/main" id="{2EA18F4B-CE7F-8B16-ED1A-D6FDA5ABBCF4}"/>
              </a:ext>
            </a:extLst>
          </p:cNvPr>
          <p:cNvSpPr txBox="1">
            <a:spLocks/>
          </p:cNvSpPr>
          <p:nvPr/>
        </p:nvSpPr>
        <p:spPr>
          <a:xfrm>
            <a:off x="756780" y="2895465"/>
            <a:ext cx="1895086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INTRODUCTION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6" name="Google Shape;404;p56">
            <a:hlinkClick r:id="rId8" action="ppaction://hlinksldjump"/>
            <a:extLst>
              <a:ext uri="{FF2B5EF4-FFF2-40B4-BE49-F238E27FC236}">
                <a16:creationId xmlns:a16="http://schemas.microsoft.com/office/drawing/2014/main" id="{AD6867C7-53D1-D5C3-0084-47CF43073EE8}"/>
              </a:ext>
            </a:extLst>
          </p:cNvPr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1BA7D5E6-8D3C-BE87-CD32-845B13B09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668" y="2038205"/>
            <a:ext cx="335309" cy="298730"/>
          </a:xfrm>
          <a:prstGeom prst="rect">
            <a:avLst/>
          </a:prstGeom>
        </p:spPr>
      </p:pic>
      <p:sp>
        <p:nvSpPr>
          <p:cNvPr id="18" name="Google Shape;399;p56">
            <a:extLst>
              <a:ext uri="{FF2B5EF4-FFF2-40B4-BE49-F238E27FC236}">
                <a16:creationId xmlns:a16="http://schemas.microsoft.com/office/drawing/2014/main" id="{723E6DD8-591C-30D6-2AA3-FCE74310BB4C}"/>
              </a:ext>
            </a:extLst>
          </p:cNvPr>
          <p:cNvSpPr txBox="1">
            <a:spLocks/>
          </p:cNvSpPr>
          <p:nvPr/>
        </p:nvSpPr>
        <p:spPr>
          <a:xfrm>
            <a:off x="1354347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01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2" name="Google Shape;406;p56">
            <a:extLst>
              <a:ext uri="{FF2B5EF4-FFF2-40B4-BE49-F238E27FC236}">
                <a16:creationId xmlns:a16="http://schemas.microsoft.com/office/drawing/2014/main" id="{41EA1755-47AF-BD9C-62EC-E34161F066B0}"/>
              </a:ext>
            </a:extLst>
          </p:cNvPr>
          <p:cNvSpPr/>
          <p:nvPr/>
        </p:nvSpPr>
        <p:spPr>
          <a:xfrm>
            <a:off x="5165781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" name="Google Shape;406;p56">
            <a:extLst>
              <a:ext uri="{FF2B5EF4-FFF2-40B4-BE49-F238E27FC236}">
                <a16:creationId xmlns:a16="http://schemas.microsoft.com/office/drawing/2014/main" id="{39C1EC16-8C23-C13F-F776-7EEA472D5035}"/>
              </a:ext>
            </a:extLst>
          </p:cNvPr>
          <p:cNvSpPr/>
          <p:nvPr/>
        </p:nvSpPr>
        <p:spPr>
          <a:xfrm>
            <a:off x="7067348" y="3103961"/>
            <a:ext cx="724200" cy="724200"/>
          </a:xfrm>
          <a:prstGeom prst="donut">
            <a:avLst>
              <a:gd name="adj" fmla="val 1148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3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ontserrat"/>
                <a:sym typeface="Montserrat"/>
              </a:rPr>
              <a:t>35</a:t>
            </a:r>
            <a:endParaRPr sz="110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339301-526C-9ADF-1D49-5C016A235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874722"/>
            <a:ext cx="6096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17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sym typeface="Montserrat"/>
              </a:rPr>
              <a:t>36</a:t>
            </a:r>
            <a:endParaRPr sz="120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C74A3-42BC-8E6F-DA76-BC8B1F6E8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874722"/>
            <a:ext cx="6096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1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sym typeface="Montserrat"/>
              </a:rPr>
              <a:t>37</a:t>
            </a:r>
            <a:endParaRPr sz="120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79FAF-0D76-AB19-E3B0-B5071F3FC6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67"/>
          <a:stretch/>
        </p:blipFill>
        <p:spPr>
          <a:xfrm>
            <a:off x="954142" y="1154661"/>
            <a:ext cx="7235716" cy="30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B1A4-FB83-96F8-2BC5-C45D6BCC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05555025-C789-F83E-3CB5-74F8B7622E6D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40;p56">
            <a:extLst>
              <a:ext uri="{FF2B5EF4-FFF2-40B4-BE49-F238E27FC236}">
                <a16:creationId xmlns:a16="http://schemas.microsoft.com/office/drawing/2014/main" id="{09CCC772-2E5B-E2CF-0714-14A83C874D3F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" name="Google Shape;441;p56">
              <a:extLst>
                <a:ext uri="{FF2B5EF4-FFF2-40B4-BE49-F238E27FC236}">
                  <a16:creationId xmlns:a16="http://schemas.microsoft.com/office/drawing/2014/main" id="{20568A44-93DC-6002-3F7B-11AE05E6C479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2;p56">
              <a:extLst>
                <a:ext uri="{FF2B5EF4-FFF2-40B4-BE49-F238E27FC236}">
                  <a16:creationId xmlns:a16="http://schemas.microsoft.com/office/drawing/2014/main" id="{16FA2550-6A57-A88F-D3DB-2A4075166E01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4649EF1D-E150-7DC6-4AE2-F43059B78EA2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5026364-7C0E-845C-661A-3622B717D1B0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1F62091-902C-3C2A-D810-3D8E82CEAFE4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7F54C57C-C43C-D433-50B9-BE833E192D0E}"/>
              </a:ext>
            </a:extLst>
          </p:cNvPr>
          <p:cNvSpPr/>
          <p:nvPr/>
        </p:nvSpPr>
        <p:spPr>
          <a:xfrm>
            <a:off x="367008" y="758715"/>
            <a:ext cx="250074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74E7-165E-D218-4002-99A2AC0B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1038011"/>
            <a:ext cx="798306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4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sym typeface="Montserrat"/>
              </a:rPr>
              <a:t>38</a:t>
            </a:r>
            <a:endParaRPr sz="120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974C3E-DAD2-2D3C-940A-3040FCE8AF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446" y="1986127"/>
            <a:ext cx="1371599" cy="1376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A8199-B42F-4C06-3541-5B0581DB3CDB}"/>
              </a:ext>
            </a:extLst>
          </p:cNvPr>
          <p:cNvSpPr txBox="1"/>
          <p:nvPr/>
        </p:nvSpPr>
        <p:spPr>
          <a:xfrm>
            <a:off x="1566832" y="1172867"/>
            <a:ext cx="3309968" cy="33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Pervasive Attention (2018)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4B216-0A7C-2A44-E131-1B25F46AC602}"/>
              </a:ext>
            </a:extLst>
          </p:cNvPr>
          <p:cNvSpPr txBox="1"/>
          <p:nvPr/>
        </p:nvSpPr>
        <p:spPr>
          <a:xfrm>
            <a:off x="649225" y="1986127"/>
            <a:ext cx="815190" cy="27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2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Paper 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3FDF3-E771-4809-66C7-E76B7F7CB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548" y="1672706"/>
            <a:ext cx="5030771" cy="27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6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sym typeface="Montserrat"/>
              </a:rPr>
              <a:t>39</a:t>
            </a:r>
            <a:endParaRPr sz="120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A8199-B42F-4C06-3541-5B0581DB3CDB}"/>
              </a:ext>
            </a:extLst>
          </p:cNvPr>
          <p:cNvSpPr txBox="1"/>
          <p:nvPr/>
        </p:nvSpPr>
        <p:spPr>
          <a:xfrm>
            <a:off x="1566832" y="1172867"/>
            <a:ext cx="2285004" cy="6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Transformer++</a:t>
            </a:r>
          </a:p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(2020)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4B216-0A7C-2A44-E131-1B25F46AC602}"/>
              </a:ext>
            </a:extLst>
          </p:cNvPr>
          <p:cNvSpPr txBox="1"/>
          <p:nvPr/>
        </p:nvSpPr>
        <p:spPr>
          <a:xfrm>
            <a:off x="649225" y="1986127"/>
            <a:ext cx="815190" cy="27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2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Paper 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FE6DC4-D5C9-D665-D903-B10DFB4C8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632" y="2018791"/>
            <a:ext cx="1342515" cy="1378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EC927D-4700-AF7E-CEA5-AE6C6C370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192" y="883752"/>
            <a:ext cx="5264624" cy="4121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511825-9035-D691-0B7A-2EB149A4F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281" y="1074960"/>
            <a:ext cx="3854445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sp>
        <p:nvSpPr>
          <p:cNvPr id="2" name="Google Shape;439;p56">
            <a:extLst>
              <a:ext uri="{FF2B5EF4-FFF2-40B4-BE49-F238E27FC236}">
                <a16:creationId xmlns:a16="http://schemas.microsoft.com/office/drawing/2014/main" id="{802FD841-6C9B-B19C-B367-7C183D1E4D5E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0;p56">
            <a:extLst>
              <a:ext uri="{FF2B5EF4-FFF2-40B4-BE49-F238E27FC236}">
                <a16:creationId xmlns:a16="http://schemas.microsoft.com/office/drawing/2014/main" id="{DAC9F28E-5C40-A0DC-E5A8-41662E3B3ED3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" name="Google Shape;441;p56">
              <a:extLst>
                <a:ext uri="{FF2B5EF4-FFF2-40B4-BE49-F238E27FC236}">
                  <a16:creationId xmlns:a16="http://schemas.microsoft.com/office/drawing/2014/main" id="{FB67CBD5-1492-FD46-11FD-FFCA62E68221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2;p56">
              <a:extLst>
                <a:ext uri="{FF2B5EF4-FFF2-40B4-BE49-F238E27FC236}">
                  <a16:creationId xmlns:a16="http://schemas.microsoft.com/office/drawing/2014/main" id="{18E36DAB-5B94-B2E3-FE75-E0149C55CAB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B0549B06-7160-9621-807E-4E5B37D8C60A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7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9D7A6D-38D2-03B0-5434-EFA801AAAC63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EA5BCD-15E2-B3DD-E23E-C585C589130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BC62A79-70BD-8A2A-4618-CF6FB5E5E6DD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sym typeface="Montserrat"/>
              </a:rPr>
              <a:t>40</a:t>
            </a:r>
            <a:endParaRPr sz="1050" dirty="0"/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A8199-B42F-4C06-3541-5B0581DB3CDB}"/>
              </a:ext>
            </a:extLst>
          </p:cNvPr>
          <p:cNvSpPr txBox="1"/>
          <p:nvPr/>
        </p:nvSpPr>
        <p:spPr>
          <a:xfrm>
            <a:off x="1566831" y="915830"/>
            <a:ext cx="6466342" cy="96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AN IMAGE IS WORTH 16X16 WORDS:</a:t>
            </a:r>
          </a:p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TRANSFORMERS FOR IMAGE RECOGNITION AT SCALE (2021)</a:t>
            </a:r>
          </a:p>
          <a:p>
            <a:pPr marL="285750" indent="-2857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Vision Transformer (</a:t>
            </a:r>
            <a:r>
              <a:rPr lang="en-US" sz="1600" b="1" dirty="0" err="1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ViT</a:t>
            </a:r>
            <a:r>
              <a:rPr lang="en-US" sz="16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4B216-0A7C-2A44-E131-1B25F46AC602}"/>
              </a:ext>
            </a:extLst>
          </p:cNvPr>
          <p:cNvSpPr txBox="1"/>
          <p:nvPr/>
        </p:nvSpPr>
        <p:spPr>
          <a:xfrm>
            <a:off x="649225" y="1986127"/>
            <a:ext cx="815190" cy="27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400"/>
              </a:spcAft>
            </a:pPr>
            <a:r>
              <a:rPr lang="en-US" sz="1200" b="1" dirty="0">
                <a:solidFill>
                  <a:schemeClr val="tx1"/>
                </a:solidFill>
                <a:latin typeface="Lucida Sans" panose="020B0602030504020204" pitchFamily="34" charset="0"/>
                <a:ea typeface="Microsoft YaHei" panose="020B0503020204020204" pitchFamily="34" charset="-122"/>
                <a:cs typeface="IRANSansWebFaNum" panose="020B0506030804020204" pitchFamily="34" charset="-78"/>
              </a:rPr>
              <a:t>Paper 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1BC67B-F016-AE30-0638-526854855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051" y="2102915"/>
            <a:ext cx="5180884" cy="2776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D45B38-F7AA-EDC7-F9DB-B42FE3F24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436" y="2023445"/>
            <a:ext cx="1447087" cy="14036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54FC0F-11AD-90C4-490E-66D94E5BE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1601" y="2102915"/>
            <a:ext cx="5531784" cy="27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title"/>
          </p:nvPr>
        </p:nvSpPr>
        <p:spPr>
          <a:xfrm>
            <a:off x="1464415" y="243615"/>
            <a:ext cx="621517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RESULTS AND DISCUSSION</a:t>
            </a:r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DC6AAC-6B2F-DAE5-AAEE-E5A7EDA7C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331" y="779449"/>
            <a:ext cx="7325218" cy="4120436"/>
          </a:xfrm>
          <a:prstGeom prst="rect">
            <a:avLst/>
          </a:prstGeom>
        </p:spPr>
      </p:pic>
      <p:sp>
        <p:nvSpPr>
          <p:cNvPr id="17" name="Google Shape;439;p56">
            <a:extLst>
              <a:ext uri="{FF2B5EF4-FFF2-40B4-BE49-F238E27FC236}">
                <a16:creationId xmlns:a16="http://schemas.microsoft.com/office/drawing/2014/main" id="{1A5C259A-6F63-B1EE-C7FD-1790A661A391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440;p56">
            <a:extLst>
              <a:ext uri="{FF2B5EF4-FFF2-40B4-BE49-F238E27FC236}">
                <a16:creationId xmlns:a16="http://schemas.microsoft.com/office/drawing/2014/main" id="{A9D62619-8D38-DBA4-F1EC-7EE6E58D64AD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0" name="Google Shape;441;p56">
              <a:extLst>
                <a:ext uri="{FF2B5EF4-FFF2-40B4-BE49-F238E27FC236}">
                  <a16:creationId xmlns:a16="http://schemas.microsoft.com/office/drawing/2014/main" id="{BDC6EE22-F9F0-60BC-D3BA-EB75B45C49FF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2;p56">
              <a:extLst>
                <a:ext uri="{FF2B5EF4-FFF2-40B4-BE49-F238E27FC236}">
                  <a16:creationId xmlns:a16="http://schemas.microsoft.com/office/drawing/2014/main" id="{8E5BBD5A-F096-FA4A-527D-15E4452AA54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9B70FFA5-3A05-A892-9CFD-E707E308D57E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23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6092232-7271-20B6-E48C-C7D5F2B5E641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74AF89-37D7-E08E-0F7A-73CB9BBBA282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F6914D69-9750-16E9-9FAD-14EB0723CE30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Montserrat"/>
                <a:sym typeface="Montserrat"/>
              </a:rPr>
              <a:t>40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88119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latin typeface="Freestyle Script" panose="030804020302050B0404" pitchFamily="66" charset="0"/>
              </a:rPr>
              <a:t>Thank you</a:t>
            </a:r>
          </a:p>
        </p:txBody>
      </p:sp>
      <p:pic>
        <p:nvPicPr>
          <p:cNvPr id="11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1259154-88FB-F95E-F711-DBF14B71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7F1C5D2F-1D3F-4239-C339-AC2C502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096;p98">
            <a:extLst>
              <a:ext uri="{FF2B5EF4-FFF2-40B4-BE49-F238E27FC236}">
                <a16:creationId xmlns:a16="http://schemas.microsoft.com/office/drawing/2014/main" id="{A0DCA57E-3161-BBAD-37F8-11C6DC8FEBF3}"/>
              </a:ext>
            </a:extLst>
          </p:cNvPr>
          <p:cNvSpPr txBox="1">
            <a:spLocks/>
          </p:cNvSpPr>
          <p:nvPr/>
        </p:nvSpPr>
        <p:spPr>
          <a:xfrm>
            <a:off x="5262674" y="1302241"/>
            <a:ext cx="3255962" cy="145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8800" b="1" dirty="0">
                <a:latin typeface="Freestyle Script" panose="030804020302050B0404" pitchFamily="66" charset="0"/>
              </a:rPr>
              <a:t>Thank you</a:t>
            </a:r>
          </a:p>
        </p:txBody>
      </p:sp>
      <p:pic>
        <p:nvPicPr>
          <p:cNvPr id="19" name="Google Shape;2388;p110">
            <a:extLst>
              <a:ext uri="{FF2B5EF4-FFF2-40B4-BE49-F238E27FC236}">
                <a16:creationId xmlns:a16="http://schemas.microsoft.com/office/drawing/2014/main" id="{7A154FE7-D2AA-6FB2-D5A6-2C82EAAAAE48}"/>
              </a:ext>
            </a:extLst>
          </p:cNvPr>
          <p:cNvPicPr preferRelativeResize="0"/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770" y="-833120"/>
            <a:ext cx="6145130" cy="680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39;p56">
            <a:extLst>
              <a:ext uri="{FF2B5EF4-FFF2-40B4-BE49-F238E27FC236}">
                <a16:creationId xmlns:a16="http://schemas.microsoft.com/office/drawing/2014/main" id="{E59B1299-A801-03DC-D90D-21938DD8FE49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440;p56">
            <a:extLst>
              <a:ext uri="{FF2B5EF4-FFF2-40B4-BE49-F238E27FC236}">
                <a16:creationId xmlns:a16="http://schemas.microsoft.com/office/drawing/2014/main" id="{028A3E85-C7BB-D944-3D21-B4551981B108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2" name="Google Shape;441;p56">
              <a:extLst>
                <a:ext uri="{FF2B5EF4-FFF2-40B4-BE49-F238E27FC236}">
                  <a16:creationId xmlns:a16="http://schemas.microsoft.com/office/drawing/2014/main" id="{BBF72D64-9999-2C59-9DBD-964599528137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56">
              <a:extLst>
                <a:ext uri="{FF2B5EF4-FFF2-40B4-BE49-F238E27FC236}">
                  <a16:creationId xmlns:a16="http://schemas.microsoft.com/office/drawing/2014/main" id="{00ED6F3A-EA5F-0971-8099-DD3F095A1133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88CF4FD4-5E3E-A6D7-1D9D-8024358F89B2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26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0A87554-B3F5-D93A-ED77-8079822D087E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34F10A-1B8B-555E-5F60-653730EFCC4E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F2BD2084-6D66-7B75-B837-88D1CC9B4A01}"/>
              </a:ext>
            </a:extLst>
          </p:cNvPr>
          <p:cNvSpPr/>
          <p:nvPr/>
        </p:nvSpPr>
        <p:spPr>
          <a:xfrm>
            <a:off x="367007" y="758715"/>
            <a:ext cx="269685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ontserrat"/>
                <a:sym typeface="Montserrat"/>
              </a:rPr>
              <a:t>41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5417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DE25A7A6-0245-EB45-FFC7-A581FED8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0" y="193227"/>
            <a:ext cx="5212080" cy="848532"/>
          </a:xfrm>
        </p:spPr>
        <p:txBody>
          <a:bodyPr/>
          <a:lstStyle/>
          <a:p>
            <a:pPr algn="ctr"/>
            <a:r>
              <a:rPr lang="en-US" sz="2800" dirty="0">
                <a:cs typeface="B Titr" panose="00000700000000000000" pitchFamily="2" charset="-78"/>
              </a:rPr>
              <a:t>INTRODUCTION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4AA85-F063-7D13-FFBD-7E5164A2CA99}"/>
              </a:ext>
            </a:extLst>
          </p:cNvPr>
          <p:cNvSpPr txBox="1"/>
          <p:nvPr/>
        </p:nvSpPr>
        <p:spPr>
          <a:xfrm>
            <a:off x="2042160" y="1154661"/>
            <a:ext cx="95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246498"/>
                  </a:solidFill>
                </a:ln>
                <a:solidFill>
                  <a:srgbClr val="246498"/>
                </a:solidFill>
                <a:latin typeface="IRANSansWebFaNum" panose="020B0506030804020204" pitchFamily="34" charset="-78"/>
                <a:cs typeface="IRANSansWebFaNum" panose="020B0506030804020204" pitchFamily="34" charset="-78"/>
              </a:rPr>
              <a:t>RNN:</a:t>
            </a:r>
          </a:p>
        </p:txBody>
      </p:sp>
      <p:pic>
        <p:nvPicPr>
          <p:cNvPr id="2052" name="Picture 4" descr="A schematic of an RNN">
            <a:extLst>
              <a:ext uri="{FF2B5EF4-FFF2-40B4-BE49-F238E27FC236}">
                <a16:creationId xmlns:a16="http://schemas.microsoft.com/office/drawing/2014/main" id="{870A1A7C-D140-0292-086E-E0AD633A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70" y="2211203"/>
            <a:ext cx="3260349" cy="1235650"/>
          </a:xfrm>
          <a:prstGeom prst="rect">
            <a:avLst/>
          </a:prstGeom>
          <a:noFill/>
          <a:ln w="12700">
            <a:solidFill>
              <a:srgbClr val="2464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chematic of an RNN">
            <a:extLst>
              <a:ext uri="{FF2B5EF4-FFF2-40B4-BE49-F238E27FC236}">
                <a16:creationId xmlns:a16="http://schemas.microsoft.com/office/drawing/2014/main" id="{FD5D1F80-0A2B-ECD7-2BF5-4A50F071E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1889" r="613" b="2257"/>
          <a:stretch/>
        </p:blipFill>
        <p:spPr bwMode="auto">
          <a:xfrm>
            <a:off x="3633892" y="1133334"/>
            <a:ext cx="3668650" cy="949521"/>
          </a:xfrm>
          <a:prstGeom prst="rect">
            <a:avLst/>
          </a:prstGeom>
          <a:noFill/>
          <a:ln w="12700">
            <a:solidFill>
              <a:srgbClr val="2464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schematic of an RNN">
            <a:extLst>
              <a:ext uri="{FF2B5EF4-FFF2-40B4-BE49-F238E27FC236}">
                <a16:creationId xmlns:a16="http://schemas.microsoft.com/office/drawing/2014/main" id="{026EF3C0-CF22-7819-7008-B5437298A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t="2954" r="1826" b="6932"/>
          <a:stretch/>
        </p:blipFill>
        <p:spPr bwMode="auto">
          <a:xfrm>
            <a:off x="1564641" y="3575201"/>
            <a:ext cx="3969174" cy="1219976"/>
          </a:xfrm>
          <a:prstGeom prst="rect">
            <a:avLst/>
          </a:prstGeom>
          <a:noFill/>
          <a:ln w="12700">
            <a:solidFill>
              <a:srgbClr val="2464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D9132-B081-DA47-F59C-68DFD74633F8}"/>
              </a:ext>
            </a:extLst>
          </p:cNvPr>
          <p:cNvSpPr txBox="1"/>
          <p:nvPr/>
        </p:nvSpPr>
        <p:spPr>
          <a:xfrm>
            <a:off x="2268178" y="1859532"/>
            <a:ext cx="460764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Vanishing Gradient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Slow Training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Long Sequences</a:t>
            </a:r>
          </a:p>
          <a:p>
            <a:pPr algn="ctr">
              <a:spcAft>
                <a:spcPts val="600"/>
              </a:spcAft>
            </a:pPr>
            <a:endParaRPr lang="en-US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DE25A7A6-0245-EB45-FFC7-A581FED8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0" y="193227"/>
            <a:ext cx="5212080" cy="848532"/>
          </a:xfrm>
        </p:spPr>
        <p:txBody>
          <a:bodyPr/>
          <a:lstStyle/>
          <a:p>
            <a:pPr algn="ctr"/>
            <a:r>
              <a:rPr lang="en-US" sz="2800" dirty="0">
                <a:cs typeface="B Titr" panose="00000700000000000000" pitchFamily="2" charset="-78"/>
              </a:rPr>
              <a:t>INTRODUCTION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dirty="0"/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4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4AA85-F063-7D13-FFBD-7E5164A2CA99}"/>
              </a:ext>
            </a:extLst>
          </p:cNvPr>
          <p:cNvSpPr txBox="1"/>
          <p:nvPr/>
        </p:nvSpPr>
        <p:spPr>
          <a:xfrm>
            <a:off x="1985857" y="1154661"/>
            <a:ext cx="106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246498"/>
                  </a:solidFill>
                </a:ln>
                <a:solidFill>
                  <a:srgbClr val="246498"/>
                </a:solidFill>
                <a:latin typeface="IRANSansWebFaNum" panose="020B0506030804020204" pitchFamily="34" charset="-78"/>
                <a:cs typeface="IRANSansWebFaNum" panose="020B0506030804020204" pitchFamily="34" charset="-78"/>
              </a:rPr>
              <a:t>LSTM:</a:t>
            </a:r>
          </a:p>
        </p:txBody>
      </p:sp>
      <p:pic>
        <p:nvPicPr>
          <p:cNvPr id="3074" name="Picture 2" descr="A schematic of an LTSM">
            <a:extLst>
              <a:ext uri="{FF2B5EF4-FFF2-40B4-BE49-F238E27FC236}">
                <a16:creationId xmlns:a16="http://schemas.microsoft.com/office/drawing/2014/main" id="{092BAE29-B982-A055-7B31-7BE6D76D1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21778" r="3470" b="14573"/>
          <a:stretch/>
        </p:blipFill>
        <p:spPr bwMode="auto">
          <a:xfrm>
            <a:off x="1965531" y="1927624"/>
            <a:ext cx="5913978" cy="2320020"/>
          </a:xfrm>
          <a:prstGeom prst="rect">
            <a:avLst/>
          </a:prstGeom>
          <a:noFill/>
          <a:ln w="19050">
            <a:solidFill>
              <a:srgbClr val="2464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C829E87-DD4B-133B-6B9C-CD6EFD97114E}"/>
              </a:ext>
            </a:extLst>
          </p:cNvPr>
          <p:cNvSpPr/>
          <p:nvPr/>
        </p:nvSpPr>
        <p:spPr>
          <a:xfrm>
            <a:off x="3637280" y="2682240"/>
            <a:ext cx="2431627" cy="287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2AA1DE-DBFF-053A-1F71-6E79A4039CC0}"/>
              </a:ext>
            </a:extLst>
          </p:cNvPr>
          <p:cNvCxnSpPr/>
          <p:nvPr/>
        </p:nvCxnSpPr>
        <p:spPr>
          <a:xfrm flipH="1">
            <a:off x="5770882" y="1582424"/>
            <a:ext cx="636694" cy="1117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476815-CACD-8E90-1282-2FA15E7BBEF9}"/>
              </a:ext>
            </a:extLst>
          </p:cNvPr>
          <p:cNvSpPr txBox="1"/>
          <p:nvPr/>
        </p:nvSpPr>
        <p:spPr>
          <a:xfrm>
            <a:off x="2268178" y="1760846"/>
            <a:ext cx="4607644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sz="2400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Vanishing Gradient</a:t>
            </a:r>
            <a:endParaRPr lang="en-US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Slow Training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Long Sequences 100</a:t>
            </a:r>
          </a:p>
          <a:p>
            <a:pPr algn="ctr"/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Long Sequences 1000</a:t>
            </a:r>
          </a:p>
          <a:p>
            <a:pPr algn="ctr"/>
            <a:endParaRPr lang="en-US" sz="24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56">
            <a:hlinkClick r:id="" action="ppaction://noaction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 dirty="0"/>
          </a:p>
        </p:txBody>
      </p:sp>
      <p:sp>
        <p:nvSpPr>
          <p:cNvPr id="4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02AC94A7-9856-68EC-6EAB-86D63FF26019}"/>
              </a:ext>
            </a:extLst>
          </p:cNvPr>
          <p:cNvSpPr/>
          <p:nvPr/>
        </p:nvSpPr>
        <p:spPr>
          <a:xfrm>
            <a:off x="367008" y="758715"/>
            <a:ext cx="250074" cy="250074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dirty="0"/>
          </a:p>
        </p:txBody>
      </p:sp>
      <p:pic>
        <p:nvPicPr>
          <p:cNvPr id="1028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0480C9C-2111-31E7-643D-A89B7869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user interface icon, web icon, ios icon, android icon, home icon">
            <a:hlinkClick r:id="rId5" action="ppaction://hlinksldjump"/>
            <a:extLst>
              <a:ext uri="{FF2B5EF4-FFF2-40B4-BE49-F238E27FC236}">
                <a16:creationId xmlns:a16="http://schemas.microsoft.com/office/drawing/2014/main" id="{E7660133-1098-5097-3B37-48B4DC4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Google Shape;401;p56">
            <a:extLst>
              <a:ext uri="{FF2B5EF4-FFF2-40B4-BE49-F238E27FC236}">
                <a16:creationId xmlns:a16="http://schemas.microsoft.com/office/drawing/2014/main" id="{64A4CD97-30BD-AA91-9BF5-56A014DDE597}"/>
              </a:ext>
            </a:extLst>
          </p:cNvPr>
          <p:cNvSpPr txBox="1">
            <a:spLocks/>
          </p:cNvSpPr>
          <p:nvPr/>
        </p:nvSpPr>
        <p:spPr>
          <a:xfrm>
            <a:off x="2578326" y="2068820"/>
            <a:ext cx="2075554" cy="60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>
                <a:solidFill>
                  <a:srgbClr val="00B050"/>
                </a:solidFill>
              </a:rPr>
              <a:t>TRANSFORMERS IDEA</a:t>
            </a:r>
            <a:br>
              <a:rPr lang="en-US" sz="1600" dirty="0">
                <a:solidFill>
                  <a:srgbClr val="00B050"/>
                </a:solidFill>
              </a:rPr>
            </a:b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1084" name="Google Shape;402;p56">
            <a:extLst>
              <a:ext uri="{FF2B5EF4-FFF2-40B4-BE49-F238E27FC236}">
                <a16:creationId xmlns:a16="http://schemas.microsoft.com/office/drawing/2014/main" id="{25033CB3-3B7A-E6BA-7F8F-06DCC3A61526}"/>
              </a:ext>
            </a:extLst>
          </p:cNvPr>
          <p:cNvSpPr txBox="1">
            <a:spLocks/>
          </p:cNvSpPr>
          <p:nvPr/>
        </p:nvSpPr>
        <p:spPr>
          <a:xfrm>
            <a:off x="4415138" y="2895465"/>
            <a:ext cx="2225500" cy="91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TRANSFORMERS</a:t>
            </a:r>
          </a:p>
          <a:p>
            <a:pPr algn="ctr"/>
            <a:r>
              <a:rPr lang="en-US" sz="1600" dirty="0"/>
              <a:t>ARCHITECTURE</a:t>
            </a:r>
            <a:endParaRPr lang="en" sz="1600" dirty="0"/>
          </a:p>
        </p:txBody>
      </p:sp>
      <p:sp>
        <p:nvSpPr>
          <p:cNvPr id="1085" name="Google Shape;403;p56">
            <a:extLst>
              <a:ext uri="{FF2B5EF4-FFF2-40B4-BE49-F238E27FC236}">
                <a16:creationId xmlns:a16="http://schemas.microsoft.com/office/drawing/2014/main" id="{44FFFA0C-2527-A0F3-7565-9B2EA20E75D7}"/>
              </a:ext>
            </a:extLst>
          </p:cNvPr>
          <p:cNvSpPr txBox="1">
            <a:spLocks/>
          </p:cNvSpPr>
          <p:nvPr/>
        </p:nvSpPr>
        <p:spPr>
          <a:xfrm>
            <a:off x="6283990" y="2068819"/>
            <a:ext cx="2311370" cy="67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RESULTS AND DISCUSSION</a:t>
            </a:r>
            <a:br>
              <a:rPr lang="en-US" sz="1600" dirty="0"/>
            </a:br>
            <a:endParaRPr lang="en-US" sz="1600" dirty="0">
              <a:solidFill>
                <a:schemeClr val="accent2"/>
              </a:solidFill>
            </a:endParaRPr>
          </a:p>
          <a:p>
            <a:pPr algn="ctr"/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087" name="Google Shape;405;p56">
            <a:extLst>
              <a:ext uri="{FF2B5EF4-FFF2-40B4-BE49-F238E27FC236}">
                <a16:creationId xmlns:a16="http://schemas.microsoft.com/office/drawing/2014/main" id="{B03EC285-D6A3-67F1-DA8D-8E4858AB628E}"/>
              </a:ext>
            </a:extLst>
          </p:cNvPr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name="adj" fmla="val 1148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84" name="Google Shape;406;p56">
            <a:extLst>
              <a:ext uri="{FF2B5EF4-FFF2-40B4-BE49-F238E27FC236}">
                <a16:creationId xmlns:a16="http://schemas.microsoft.com/office/drawing/2014/main" id="{7C157F09-6A28-954B-27B6-C10ADBB2A0F8}"/>
              </a:ext>
            </a:extLst>
          </p:cNvPr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407;p56">
            <a:extLst>
              <a:ext uri="{FF2B5EF4-FFF2-40B4-BE49-F238E27FC236}">
                <a16:creationId xmlns:a16="http://schemas.microsoft.com/office/drawing/2014/main" id="{5734E139-C202-778F-AC71-9A042B137140}"/>
              </a:ext>
            </a:extLst>
          </p:cNvPr>
          <p:cNvSpPr/>
          <p:nvPr/>
        </p:nvSpPr>
        <p:spPr>
          <a:xfrm>
            <a:off x="7077588" y="3114008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408;p56">
            <a:extLst>
              <a:ext uri="{FF2B5EF4-FFF2-40B4-BE49-F238E27FC236}">
                <a16:creationId xmlns:a16="http://schemas.microsoft.com/office/drawing/2014/main" id="{07B57FCD-A6FF-E518-3560-571353362BCC}"/>
              </a:ext>
            </a:extLst>
          </p:cNvPr>
          <p:cNvCxnSpPr>
            <a:cxnSpLocks/>
            <a:endCxn id="1087" idx="1"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409;p56">
            <a:extLst>
              <a:ext uri="{FF2B5EF4-FFF2-40B4-BE49-F238E27FC236}">
                <a16:creationId xmlns:a16="http://schemas.microsoft.com/office/drawing/2014/main" id="{F09AC7F7-5A1E-DBCA-A662-6A04E0EB0550}"/>
              </a:ext>
            </a:extLst>
          </p:cNvPr>
          <p:cNvCxnSpPr>
            <a:cxnSpLocks/>
            <a:stCxn id="1087" idx="7"/>
            <a:endCxn id="384" idx="3"/>
          </p:cNvCxnSpPr>
          <p:nvPr/>
        </p:nvCxnSpPr>
        <p:spPr>
          <a:xfrm rot="10800000" flipH="1">
            <a:off x="3872143" y="2446665"/>
            <a:ext cx="1399800" cy="7734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410;p56">
            <a:extLst>
              <a:ext uri="{FF2B5EF4-FFF2-40B4-BE49-F238E27FC236}">
                <a16:creationId xmlns:a16="http://schemas.microsoft.com/office/drawing/2014/main" id="{7F44A3C1-9D17-6213-CE7B-B75037410CB9}"/>
              </a:ext>
            </a:extLst>
          </p:cNvPr>
          <p:cNvCxnSpPr>
            <a:endCxn id="385" idx="1"/>
          </p:cNvCxnSpPr>
          <p:nvPr/>
        </p:nvCxnSpPr>
        <p:spPr>
          <a:xfrm>
            <a:off x="5783844" y="2468865"/>
            <a:ext cx="1399800" cy="751200"/>
          </a:xfrm>
          <a:prstGeom prst="straightConnector1">
            <a:avLst/>
          </a:prstGeom>
          <a:noFill/>
          <a:ln w="38100" cap="flat" cmpd="sng">
            <a:solidFill>
              <a:srgbClr val="00467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9" name="Google Shape;411;p56">
            <a:extLst>
              <a:ext uri="{FF2B5EF4-FFF2-40B4-BE49-F238E27FC236}">
                <a16:creationId xmlns:a16="http://schemas.microsoft.com/office/drawing/2014/main" id="{49982D46-79ED-9D88-0C2B-BD0BDC7C38C0}"/>
              </a:ext>
            </a:extLst>
          </p:cNvPr>
          <p:cNvGrpSpPr/>
          <p:nvPr/>
        </p:nvGrpSpPr>
        <p:grpSpPr>
          <a:xfrm>
            <a:off x="7260150" y="3296795"/>
            <a:ext cx="359015" cy="358633"/>
            <a:chOff x="1309875" y="1499912"/>
            <a:chExt cx="359015" cy="358633"/>
          </a:xfrm>
        </p:grpSpPr>
        <p:sp>
          <p:nvSpPr>
            <p:cNvPr id="390" name="Google Shape;412;p56">
              <a:extLst>
                <a:ext uri="{FF2B5EF4-FFF2-40B4-BE49-F238E27FC236}">
                  <a16:creationId xmlns:a16="http://schemas.microsoft.com/office/drawing/2014/main" id="{FE0D1C61-414C-156D-84A7-BD2F318CC386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3;p56">
              <a:extLst>
                <a:ext uri="{FF2B5EF4-FFF2-40B4-BE49-F238E27FC236}">
                  <a16:creationId xmlns:a16="http://schemas.microsoft.com/office/drawing/2014/main" id="{4FBB37E1-493F-975F-4120-C551BEA6110C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4;p56">
              <a:extLst>
                <a:ext uri="{FF2B5EF4-FFF2-40B4-BE49-F238E27FC236}">
                  <a16:creationId xmlns:a16="http://schemas.microsoft.com/office/drawing/2014/main" id="{2E9753D6-D5DE-FA68-A485-A84B43C574F5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;p56">
              <a:extLst>
                <a:ext uri="{FF2B5EF4-FFF2-40B4-BE49-F238E27FC236}">
                  <a16:creationId xmlns:a16="http://schemas.microsoft.com/office/drawing/2014/main" id="{538963EB-F590-FD2E-9500-A49335158549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6;p56">
              <a:extLst>
                <a:ext uri="{FF2B5EF4-FFF2-40B4-BE49-F238E27FC236}">
                  <a16:creationId xmlns:a16="http://schemas.microsoft.com/office/drawing/2014/main" id="{940709C8-43DC-E19E-A311-710D79EAF311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7;p56">
              <a:extLst>
                <a:ext uri="{FF2B5EF4-FFF2-40B4-BE49-F238E27FC236}">
                  <a16:creationId xmlns:a16="http://schemas.microsoft.com/office/drawing/2014/main" id="{5A53C2FF-C894-DFFE-DD30-B6576AAFB7F3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18;p56">
              <a:extLst>
                <a:ext uri="{FF2B5EF4-FFF2-40B4-BE49-F238E27FC236}">
                  <a16:creationId xmlns:a16="http://schemas.microsoft.com/office/drawing/2014/main" id="{AAA08A52-4DE1-C223-F4ED-98653116290F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19;p56">
              <a:extLst>
                <a:ext uri="{FF2B5EF4-FFF2-40B4-BE49-F238E27FC236}">
                  <a16:creationId xmlns:a16="http://schemas.microsoft.com/office/drawing/2014/main" id="{EDB9B6AD-50D2-9F92-3ADB-3833E5838EEA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0;p56">
              <a:extLst>
                <a:ext uri="{FF2B5EF4-FFF2-40B4-BE49-F238E27FC236}">
                  <a16:creationId xmlns:a16="http://schemas.microsoft.com/office/drawing/2014/main" id="{FF854CB6-8334-8060-953E-B9FB1F457647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421;p56">
            <a:extLst>
              <a:ext uri="{FF2B5EF4-FFF2-40B4-BE49-F238E27FC236}">
                <a16:creationId xmlns:a16="http://schemas.microsoft.com/office/drawing/2014/main" id="{38264CBE-F142-5C54-2DFD-A3C7218892A9}"/>
              </a:ext>
            </a:extLst>
          </p:cNvPr>
          <p:cNvGrpSpPr/>
          <p:nvPr/>
        </p:nvGrpSpPr>
        <p:grpSpPr>
          <a:xfrm>
            <a:off x="5362579" y="2011243"/>
            <a:ext cx="330613" cy="359015"/>
            <a:chOff x="2219466" y="1500293"/>
            <a:chExt cx="330613" cy="359015"/>
          </a:xfrm>
        </p:grpSpPr>
        <p:sp>
          <p:nvSpPr>
            <p:cNvPr id="1092" name="Google Shape;422;p56">
              <a:extLst>
                <a:ext uri="{FF2B5EF4-FFF2-40B4-BE49-F238E27FC236}">
                  <a16:creationId xmlns:a16="http://schemas.microsoft.com/office/drawing/2014/main" id="{4A003AE6-CF03-0BC5-17CD-F7A006B966CE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23;p56">
              <a:extLst>
                <a:ext uri="{FF2B5EF4-FFF2-40B4-BE49-F238E27FC236}">
                  <a16:creationId xmlns:a16="http://schemas.microsoft.com/office/drawing/2014/main" id="{E2F6A3BF-0A39-B8FF-E5F9-1249A2407CE9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438;p56">
            <a:extLst>
              <a:ext uri="{FF2B5EF4-FFF2-40B4-BE49-F238E27FC236}">
                <a16:creationId xmlns:a16="http://schemas.microsoft.com/office/drawing/2014/main" id="{E4FBAA83-D4F6-87E6-3494-D472ACDD9A45}"/>
              </a:ext>
            </a:extLst>
          </p:cNvPr>
          <p:cNvSpPr/>
          <p:nvPr/>
        </p:nvSpPr>
        <p:spPr>
          <a:xfrm>
            <a:off x="3436589" y="3296891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3" name="Google Shape;399;p56">
            <a:extLst>
              <a:ext uri="{FF2B5EF4-FFF2-40B4-BE49-F238E27FC236}">
                <a16:creationId xmlns:a16="http://schemas.microsoft.com/office/drawing/2014/main" id="{19219862-8E68-6AE8-5FAF-E9A05749CD30}"/>
              </a:ext>
            </a:extLst>
          </p:cNvPr>
          <p:cNvSpPr txBox="1">
            <a:spLocks/>
          </p:cNvSpPr>
          <p:nvPr/>
        </p:nvSpPr>
        <p:spPr>
          <a:xfrm>
            <a:off x="3270818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>
                <a:solidFill>
                  <a:srgbClr val="00B050"/>
                </a:solidFill>
              </a:rPr>
              <a:t>02</a:t>
            </a:r>
            <a:endParaRPr lang="en" sz="1600" dirty="0">
              <a:solidFill>
                <a:srgbClr val="00B050"/>
              </a:solidFill>
            </a:endParaRPr>
          </a:p>
        </p:txBody>
      </p:sp>
      <p:sp>
        <p:nvSpPr>
          <p:cNvPr id="4" name="Google Shape;399;p56">
            <a:extLst>
              <a:ext uri="{FF2B5EF4-FFF2-40B4-BE49-F238E27FC236}">
                <a16:creationId xmlns:a16="http://schemas.microsoft.com/office/drawing/2014/main" id="{5B8CD708-BC06-C7A2-A7EA-6CE214ACAC13}"/>
              </a:ext>
            </a:extLst>
          </p:cNvPr>
          <p:cNvSpPr txBox="1">
            <a:spLocks/>
          </p:cNvSpPr>
          <p:nvPr/>
        </p:nvSpPr>
        <p:spPr>
          <a:xfrm>
            <a:off x="5217259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03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5" name="Google Shape;399;p56">
            <a:extLst>
              <a:ext uri="{FF2B5EF4-FFF2-40B4-BE49-F238E27FC236}">
                <a16:creationId xmlns:a16="http://schemas.microsoft.com/office/drawing/2014/main" id="{540B8178-A872-4D78-5D79-50E1DB645C04}"/>
              </a:ext>
            </a:extLst>
          </p:cNvPr>
          <p:cNvSpPr txBox="1">
            <a:spLocks/>
          </p:cNvSpPr>
          <p:nvPr/>
        </p:nvSpPr>
        <p:spPr>
          <a:xfrm>
            <a:off x="7128092" y="2647530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04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1" name="Google Shape;399;p56">
            <a:extLst>
              <a:ext uri="{FF2B5EF4-FFF2-40B4-BE49-F238E27FC236}">
                <a16:creationId xmlns:a16="http://schemas.microsoft.com/office/drawing/2014/main" id="{D48811C5-E00B-BB2F-8B60-1AC05E1F195D}"/>
              </a:ext>
            </a:extLst>
          </p:cNvPr>
          <p:cNvSpPr txBox="1">
            <a:spLocks/>
          </p:cNvSpPr>
          <p:nvPr/>
        </p:nvSpPr>
        <p:spPr>
          <a:xfrm>
            <a:off x="756780" y="2895465"/>
            <a:ext cx="1895086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1600" dirty="0"/>
              <a:t>INTRODUCTION</a:t>
            </a:r>
            <a:endParaRPr lang="en" sz="1600" dirty="0">
              <a:solidFill>
                <a:schemeClr val="accent2"/>
              </a:solidFill>
            </a:endParaRPr>
          </a:p>
        </p:txBody>
      </p:sp>
      <p:sp>
        <p:nvSpPr>
          <p:cNvPr id="12" name="Google Shape;404;p56">
            <a:hlinkClick r:id="rId8" action="ppaction://hlinksldjump"/>
            <a:extLst>
              <a:ext uri="{FF2B5EF4-FFF2-40B4-BE49-F238E27FC236}">
                <a16:creationId xmlns:a16="http://schemas.microsoft.com/office/drawing/2014/main" id="{6E0F9228-4811-A6F5-FA64-4888AD2DDD8F}"/>
              </a:ext>
            </a:extLst>
          </p:cNvPr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hlinkClick r:id="rId8" action="ppaction://hlinksldjump"/>
            <a:extLst>
              <a:ext uri="{FF2B5EF4-FFF2-40B4-BE49-F238E27FC236}">
                <a16:creationId xmlns:a16="http://schemas.microsoft.com/office/drawing/2014/main" id="{AEC855B4-9582-3B0D-0EBF-71835D780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668" y="2038205"/>
            <a:ext cx="335309" cy="298730"/>
          </a:xfrm>
          <a:prstGeom prst="rect">
            <a:avLst/>
          </a:prstGeom>
        </p:spPr>
      </p:pic>
      <p:sp>
        <p:nvSpPr>
          <p:cNvPr id="14" name="Google Shape;399;p56">
            <a:extLst>
              <a:ext uri="{FF2B5EF4-FFF2-40B4-BE49-F238E27FC236}">
                <a16:creationId xmlns:a16="http://schemas.microsoft.com/office/drawing/2014/main" id="{CBC341B6-76B4-05F1-AB3A-3825C3FE699D}"/>
              </a:ext>
            </a:extLst>
          </p:cNvPr>
          <p:cNvSpPr txBox="1">
            <a:spLocks/>
          </p:cNvSpPr>
          <p:nvPr/>
        </p:nvSpPr>
        <p:spPr>
          <a:xfrm>
            <a:off x="1354347" y="2535044"/>
            <a:ext cx="690556" cy="4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 i="0" u="none" strike="noStrike" cap="non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pPr algn="ctr"/>
            <a:r>
              <a:rPr lang="en-US" sz="2000" dirty="0"/>
              <a:t>01</a:t>
            </a:r>
            <a:endParaRPr lang="en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1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6D0CF-736B-9F4B-3B55-199A0C769DFA}"/>
              </a:ext>
            </a:extLst>
          </p:cNvPr>
          <p:cNvSpPr txBox="1"/>
          <p:nvPr/>
        </p:nvSpPr>
        <p:spPr>
          <a:xfrm>
            <a:off x="1923628" y="883752"/>
            <a:ext cx="6323916" cy="78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NMT (neural machine translator) RNN simple seq-to-seq model</a:t>
            </a:r>
          </a:p>
          <a:p>
            <a:pPr marL="171450" indent="-1714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How works?</a:t>
            </a:r>
          </a:p>
          <a:p>
            <a:pPr marL="171450" indent="-1714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What is CONTEXT?</a:t>
            </a:r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6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IDEA (NMT)</a:t>
            </a:r>
          </a:p>
        </p:txBody>
      </p:sp>
      <p:pic>
        <p:nvPicPr>
          <p:cNvPr id="7" name="seq2seq_4">
            <a:hlinkClick r:id="" action="ppaction://media"/>
            <a:extLst>
              <a:ext uri="{FF2B5EF4-FFF2-40B4-BE49-F238E27FC236}">
                <a16:creationId xmlns:a16="http://schemas.microsoft.com/office/drawing/2014/main" id="{FC76E23E-79DB-59D7-F880-6A1024C17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4304" t="131" r="2780" b="19314"/>
          <a:stretch/>
        </p:blipFill>
        <p:spPr>
          <a:xfrm>
            <a:off x="1720427" y="1947141"/>
            <a:ext cx="6790660" cy="1569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2B7A5-91E2-30ED-71F0-ED422B5323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225" t="11710" r="18914" b="12663"/>
          <a:stretch/>
        </p:blipFill>
        <p:spPr>
          <a:xfrm>
            <a:off x="3621745" y="3783400"/>
            <a:ext cx="2848136" cy="11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56">
            <a:extLst>
              <a:ext uri="{FF2B5EF4-FFF2-40B4-BE49-F238E27FC236}">
                <a16:creationId xmlns:a16="http://schemas.microsoft.com/office/drawing/2014/main" id="{9C3ADB31-19CE-1DFE-8708-541F08CC2724}"/>
              </a:ext>
            </a:extLst>
          </p:cNvPr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440;p56">
            <a:extLst>
              <a:ext uri="{FF2B5EF4-FFF2-40B4-BE49-F238E27FC236}">
                <a16:creationId xmlns:a16="http://schemas.microsoft.com/office/drawing/2014/main" id="{7FE9689E-156D-D364-D076-4D3B3AE291F4}"/>
              </a:ext>
            </a:extLst>
          </p:cNvPr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1" name="Google Shape;441;p56">
              <a:extLst>
                <a:ext uri="{FF2B5EF4-FFF2-40B4-BE49-F238E27FC236}">
                  <a16:creationId xmlns:a16="http://schemas.microsoft.com/office/drawing/2014/main" id="{10736E35-363F-DFF2-5843-2B4F292776C3}"/>
                </a:ext>
              </a:extLst>
            </p:cNvPr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56">
              <a:extLst>
                <a:ext uri="{FF2B5EF4-FFF2-40B4-BE49-F238E27FC236}">
                  <a16:creationId xmlns:a16="http://schemas.microsoft.com/office/drawing/2014/main" id="{817BD5AD-D667-9F52-2907-55B9EBB38548}"/>
                </a:ext>
              </a:extLst>
            </p:cNvPr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43;p56">
            <a:hlinkClick r:id="" action="ppaction://noaction"/>
            <a:extLst>
              <a:ext uri="{FF2B5EF4-FFF2-40B4-BE49-F238E27FC236}">
                <a16:creationId xmlns:a16="http://schemas.microsoft.com/office/drawing/2014/main" id="{18FA2A28-0178-DC37-B7FA-D796B4F695A4}"/>
              </a:ext>
            </a:extLst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Google Shape;445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9141FDC-39A3-68C9-4590-975DAAF2BFA6}"/>
              </a:ext>
            </a:extLst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46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6E6E5C-A903-FCFC-1459-CBD2F2ACE5BA}"/>
              </a:ext>
            </a:extLst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556;p61">
            <a:hlinkClick r:id="" action="ppaction://noaction"/>
            <a:extLst>
              <a:ext uri="{FF2B5EF4-FFF2-40B4-BE49-F238E27FC236}">
                <a16:creationId xmlns:a16="http://schemas.microsoft.com/office/drawing/2014/main" id="{ED95D75C-60FA-C293-8405-5ACB6FE605E0}"/>
              </a:ext>
            </a:extLst>
          </p:cNvPr>
          <p:cNvSpPr/>
          <p:nvPr/>
        </p:nvSpPr>
        <p:spPr>
          <a:xfrm>
            <a:off x="372585" y="764292"/>
            <a:ext cx="238920" cy="23892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6D0CF-736B-9F4B-3B55-199A0C769DFA}"/>
              </a:ext>
            </a:extLst>
          </p:cNvPr>
          <p:cNvSpPr txBox="1"/>
          <p:nvPr/>
        </p:nvSpPr>
        <p:spPr>
          <a:xfrm>
            <a:off x="1923628" y="883752"/>
            <a:ext cx="6323916" cy="1036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NMT (neural machine translator) RNN simple seq-to-seq model</a:t>
            </a:r>
          </a:p>
          <a:p>
            <a:pPr marL="171450" indent="-1714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How works ?</a:t>
            </a:r>
          </a:p>
          <a:p>
            <a:pPr marL="171450" indent="-1714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What is CONTEXT ?</a:t>
            </a:r>
          </a:p>
          <a:p>
            <a:pPr marL="171450" indent="-171450" algn="just">
              <a:lnSpc>
                <a:spcPct val="107000"/>
              </a:lnSpc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What is inside </a:t>
            </a:r>
            <a:r>
              <a:rPr lang="en-US" sz="1200" b="1" dirty="0">
                <a:solidFill>
                  <a:schemeClr val="tx1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CONTEXT ?</a:t>
            </a:r>
          </a:p>
        </p:txBody>
      </p:sp>
      <p:pic>
        <p:nvPicPr>
          <p:cNvPr id="69" name="Picture 2" descr="Return Svg Png Icon Free Download Onlinewebfonts - Return Back Icon - Free  Transparent PNG Clipart Images Downloa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98F3885-EBF2-93E9-A090-9C9D075E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76" b="95227" l="4762" r="95000">
                        <a14:foregroundMark x1="15952" y1="27208" x2="18690" y2="28282"/>
                        <a14:foregroundMark x1="24524" y1="13126" x2="21310" y2="41527"/>
                        <a14:foregroundMark x1="10238" y1="28759" x2="58690" y2="27208"/>
                        <a14:foregroundMark x1="58690" y1="27208" x2="77024" y2="30430"/>
                        <a14:foregroundMark x1="77024" y1="30430" x2="85595" y2="37947"/>
                        <a14:foregroundMark x1="85595" y1="37947" x2="91190" y2="51074"/>
                        <a14:foregroundMark x1="91190" y1="51074" x2="91310" y2="66110"/>
                        <a14:foregroundMark x1="91310" y1="66110" x2="86190" y2="77804"/>
                        <a14:foregroundMark x1="86190" y1="77804" x2="54643" y2="89260"/>
                        <a14:foregroundMark x1="54643" y1="89260" x2="20000" y2="89379"/>
                        <a14:foregroundMark x1="94881" y1="66945" x2="95476" y2="53222"/>
                        <a14:foregroundMark x1="95476" y1="53222" x2="94167" y2="48687"/>
                        <a14:foregroundMark x1="4762" y1="28282" x2="6905" y2="29356"/>
                        <a14:foregroundMark x1="17619" y1="86277" x2="70000" y2="91647"/>
                        <a14:foregroundMark x1="22976" y1="8592" x2="26548" y2="7995"/>
                        <a14:foregroundMark x1="19524" y1="95227" x2="28810" y2="94988"/>
                        <a14:foregroundMark x1="28810" y1="94988" x2="41190" y2="9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8" y="4646622"/>
            <a:ext cx="160484" cy="1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user interface icon, web icon, ios icon, android icon, home icon">
            <a:hlinkClick r:id="rId6" action="ppaction://hlinksldjump"/>
            <a:extLst>
              <a:ext uri="{FF2B5EF4-FFF2-40B4-BE49-F238E27FC236}">
                <a16:creationId xmlns:a16="http://schemas.microsoft.com/office/drawing/2014/main" id="{0C0B31BC-8A70-8D5D-CC76-FB7C8377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5333" r="94667">
                        <a14:foregroundMark x1="7111" y1="45333" x2="50667" y2="17778"/>
                        <a14:foregroundMark x1="50667" y1="17778" x2="94667" y2="47556"/>
                        <a14:foregroundMark x1="6222" y1="47111" x2="5333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" y="4247644"/>
            <a:ext cx="258606" cy="2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E4BBD-53BD-6BFC-4091-A4E051A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27" y="276625"/>
            <a:ext cx="6650773" cy="515100"/>
          </a:xfrm>
        </p:spPr>
        <p:txBody>
          <a:bodyPr/>
          <a:lstStyle/>
          <a:p>
            <a:pPr algn="ctr"/>
            <a:r>
              <a:rPr lang="en-US" dirty="0"/>
              <a:t>TRANSFORMERS IDEA (NMT)</a:t>
            </a:r>
          </a:p>
        </p:txBody>
      </p:sp>
      <p:pic>
        <p:nvPicPr>
          <p:cNvPr id="2" name="seq2seq_6">
            <a:hlinkClick r:id="" action="ppaction://media"/>
            <a:extLst>
              <a:ext uri="{FF2B5EF4-FFF2-40B4-BE49-F238E27FC236}">
                <a16:creationId xmlns:a16="http://schemas.microsoft.com/office/drawing/2014/main" id="{D62833C0-304E-B93C-E6BE-895ABB6B4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3280" b="12650"/>
          <a:stretch/>
        </p:blipFill>
        <p:spPr>
          <a:xfrm>
            <a:off x="1923629" y="2194676"/>
            <a:ext cx="6384256" cy="23705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9D2370-3371-FD15-2A59-BD31F7F20C2F}"/>
              </a:ext>
            </a:extLst>
          </p:cNvPr>
          <p:cNvSpPr/>
          <p:nvPr/>
        </p:nvSpPr>
        <p:spPr>
          <a:xfrm>
            <a:off x="1855894" y="4168346"/>
            <a:ext cx="3332480" cy="5678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E5FEC-3C37-5A6A-BF21-6284429B868C}"/>
              </a:ext>
            </a:extLst>
          </p:cNvPr>
          <p:cNvSpPr txBox="1"/>
          <p:nvPr/>
        </p:nvSpPr>
        <p:spPr>
          <a:xfrm>
            <a:off x="1236136" y="4168346"/>
            <a:ext cx="687492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2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INPUT: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C78E12-6202-E742-9F2C-F967D645C40A}"/>
              </a:ext>
            </a:extLst>
          </p:cNvPr>
          <p:cNvSpPr/>
          <p:nvPr/>
        </p:nvSpPr>
        <p:spPr>
          <a:xfrm>
            <a:off x="5125932" y="2135377"/>
            <a:ext cx="3176934" cy="53240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E6085-70CA-FDBB-D90D-6E81A65D7ADF}"/>
              </a:ext>
            </a:extLst>
          </p:cNvPr>
          <p:cNvSpPr txBox="1"/>
          <p:nvPr/>
        </p:nvSpPr>
        <p:spPr>
          <a:xfrm>
            <a:off x="4572000" y="1946616"/>
            <a:ext cx="819846" cy="2899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2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OUTPUT</a:t>
            </a:r>
            <a:r>
              <a:rPr lang="en-US" sz="12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latin typeface="IRANSansWebFaNum" panose="020B0506030804020204" pitchFamily="34" charset="-78"/>
                <a:ea typeface="Microsoft YaHei" panose="020B0503020204020204" pitchFamily="34" charset="-122"/>
                <a:cs typeface="IRANSansWebFaNum" panose="020B0506030804020204" pitchFamily="34" charset="-78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5F54D-1E09-7151-14FC-5C80BB4DB13F}"/>
              </a:ext>
            </a:extLst>
          </p:cNvPr>
          <p:cNvSpPr txBox="1"/>
          <p:nvPr/>
        </p:nvSpPr>
        <p:spPr>
          <a:xfrm>
            <a:off x="2268178" y="1859532"/>
            <a:ext cx="460764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US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Vanishing Gradient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Slow Training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Long Sequences</a:t>
            </a:r>
          </a:p>
          <a:p>
            <a:pPr algn="ctr">
              <a:spcAft>
                <a:spcPts val="600"/>
              </a:spcAft>
            </a:pPr>
            <a:endParaRPr lang="en-US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ch Company Branding Guidelines XL by Slidesgo">
  <a:themeElements>
    <a:clrScheme name="Custom 3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246498"/>
      </a:accent1>
      <a:accent2>
        <a:srgbClr val="00467A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1128</Words>
  <Application>Microsoft Office PowerPoint</Application>
  <PresentationFormat>On-screen Show (16:9)</PresentationFormat>
  <Paragraphs>453</Paragraphs>
  <Slides>44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Freestyle Script</vt:lpstr>
      <vt:lpstr>Montserrat ExtraBold</vt:lpstr>
      <vt:lpstr>Bell MT</vt:lpstr>
      <vt:lpstr>Montserrat Light</vt:lpstr>
      <vt:lpstr>Leelawadee</vt:lpstr>
      <vt:lpstr>Montserrat</vt:lpstr>
      <vt:lpstr>Montserrat Alternates</vt:lpstr>
      <vt:lpstr>Lucida Sans</vt:lpstr>
      <vt:lpstr>Arial</vt:lpstr>
      <vt:lpstr>Wingdings</vt:lpstr>
      <vt:lpstr>IRANSansWebFaNum</vt:lpstr>
      <vt:lpstr>Tech Company Branding Guidelines XL by Slidesgo</vt:lpstr>
      <vt:lpstr>Transformer Neural Networks</vt:lpstr>
      <vt:lpstr>PowerPoint Presentation</vt:lpstr>
      <vt:lpstr>PowerPoint Presentation</vt:lpstr>
      <vt:lpstr>PowerPoint Presentation</vt:lpstr>
      <vt:lpstr>INTRODUCTION</vt:lpstr>
      <vt:lpstr>INTRODUCTION</vt:lpstr>
      <vt:lpstr>PowerPoint Presentation</vt:lpstr>
      <vt:lpstr>TRANSFORMERS IDEA (NMT)</vt:lpstr>
      <vt:lpstr>TRANSFORMERS IDEA (NMT)</vt:lpstr>
      <vt:lpstr>TRANSFORMERS IDEA</vt:lpstr>
      <vt:lpstr>TRANSFORMERS IDEA</vt:lpstr>
      <vt:lpstr>PowerPoint Presentation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TRANSFORMERS ARCHITECTURE</vt:lpstr>
      <vt:lpstr>PowerPoint Presentation</vt:lpstr>
      <vt:lpstr>SIMULATION RESULTS AND DISCUSSION</vt:lpstr>
      <vt:lpstr>SIMULATION RESULTS AND DISCUSSION</vt:lpstr>
      <vt:lpstr>SIMULATION RESULTS AND DISCUSSION</vt:lpstr>
      <vt:lpstr>SIMULATION RESULTS AND DISCUSSION</vt:lpstr>
      <vt:lpstr>SIMULATION RESULTS AND DISCUSSION</vt:lpstr>
      <vt:lpstr>SIMULATION RESULTS AND DISCUSSION</vt:lpstr>
      <vt:lpstr>SIMULATION RESULTS AND DISCUSSION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Planning of UAV in Wireless Powered IoT System Based on Deep Reinforcement Learning</dc:title>
  <dc:creator>sina razaghi</dc:creator>
  <cp:lastModifiedBy>sina</cp:lastModifiedBy>
  <cp:revision>37</cp:revision>
  <dcterms:modified xsi:type="dcterms:W3CDTF">2023-02-06T03:22:00Z</dcterms:modified>
</cp:coreProperties>
</file>